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6" r:id="rId2"/>
    <p:sldId id="257" r:id="rId3"/>
    <p:sldId id="258" r:id="rId4"/>
    <p:sldId id="259" r:id="rId5"/>
    <p:sldId id="261" r:id="rId6"/>
    <p:sldId id="263" r:id="rId7"/>
    <p:sldId id="264" r:id="rId8"/>
    <p:sldId id="262" r:id="rId9"/>
    <p:sldId id="268" r:id="rId10"/>
    <p:sldId id="287" r:id="rId11"/>
    <p:sldId id="286" r:id="rId12"/>
    <p:sldId id="270" r:id="rId13"/>
    <p:sldId id="271" r:id="rId14"/>
    <p:sldId id="272" r:id="rId15"/>
    <p:sldId id="273" r:id="rId16"/>
    <p:sldId id="274" r:id="rId17"/>
    <p:sldId id="275" r:id="rId18"/>
    <p:sldId id="276" r:id="rId19"/>
    <p:sldId id="277" r:id="rId20"/>
    <p:sldId id="280" r:id="rId21"/>
    <p:sldId id="284" r:id="rId22"/>
    <p:sldId id="283" r:id="rId23"/>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B1EBCA-632A-4A15-B6B7-2BFEBEB73362}" v="2" dt="2024-05-28T04:13:54.689"/>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86" autoAdjust="0"/>
    <p:restoredTop sz="94660"/>
  </p:normalViewPr>
  <p:slideViewPr>
    <p:cSldViewPr snapToGrid="0">
      <p:cViewPr varScale="1">
        <p:scale>
          <a:sx n="59" d="100"/>
          <a:sy n="59" d="100"/>
        </p:scale>
        <p:origin x="83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0" name="Shape 100"/>
          <p:cNvSpPr>
            <a:spLocks noGrp="1" noRot="1" noChangeAspect="1"/>
          </p:cNvSpPr>
          <p:nvPr>
            <p:ph type="sldImg"/>
          </p:nvPr>
        </p:nvSpPr>
        <p:spPr>
          <a:xfrm>
            <a:off x="1143000" y="685800"/>
            <a:ext cx="4572000" cy="3429000"/>
          </a:xfrm>
          <a:prstGeom prst="rect">
            <a:avLst/>
          </a:prstGeom>
        </p:spPr>
        <p:txBody>
          <a:bodyPr/>
          <a:lstStyle/>
          <a:p>
            <a:endParaRPr/>
          </a:p>
        </p:txBody>
      </p:sp>
      <p:sp>
        <p:nvSpPr>
          <p:cNvPr id="101" name="Shape 10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2"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0"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48"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21"/>
          </p:nvPr>
        </p:nvSpPr>
        <p:spPr>
          <a:xfrm>
            <a:off x="6172200" y="1681163"/>
            <a:ext cx="5183188" cy="823913"/>
          </a:xfrm>
          <a:prstGeom prst="rect">
            <a:avLst/>
          </a:prstGeom>
        </p:spPr>
        <p:txBody>
          <a:bodyPr anchor="b"/>
          <a:lstStyle/>
          <a:p>
            <a:pPr marL="0" indent="0">
              <a:buSzTx/>
              <a:buFontTx/>
              <a:buNone/>
              <a:defRPr sz="2400" b="1"/>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73"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83"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84"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92" name="Title Text"/>
          <p:cNvSpPr txBox="1">
            <a:spLocks noGrp="1"/>
          </p:cNvSpPr>
          <p:nvPr>
            <p:ph type="title"/>
          </p:nvPr>
        </p:nvSpPr>
        <p:spPr>
          <a:xfrm>
            <a:off x="914400" y="1783858"/>
            <a:ext cx="10363200" cy="609399"/>
          </a:xfrm>
          <a:prstGeom prst="rect">
            <a:avLst/>
          </a:prstGeom>
        </p:spPr>
        <p:txBody>
          <a:bodyPr lIns="0" tIns="0" rIns="0" bIns="0"/>
          <a:lstStyle/>
          <a:p>
            <a:r>
              <a:t>Title Text</a:t>
            </a:r>
          </a:p>
        </p:txBody>
      </p:sp>
      <p:sp>
        <p:nvSpPr>
          <p:cNvPr id="93" name="Body Level One…"/>
          <p:cNvSpPr txBox="1">
            <a:spLocks noGrp="1"/>
          </p:cNvSpPr>
          <p:nvPr>
            <p:ph type="body" sz="quarter" idx="1"/>
          </p:nvPr>
        </p:nvSpPr>
        <p:spPr>
          <a:xfrm>
            <a:off x="1828800" y="3612422"/>
            <a:ext cx="8534400" cy="387799"/>
          </a:xfrm>
          <a:prstGeom prst="rect">
            <a:avLst/>
          </a:prstGeom>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xfrm>
            <a:off x="11186616" y="6460480"/>
            <a:ext cx="167184" cy="156865"/>
          </a:xfrm>
          <a:prstGeom prst="rect">
            <a:avLst/>
          </a:prstGeom>
        </p:spPr>
        <p:txBody>
          <a:bodyPr lIns="0" tIns="0" rIns="0" bIns="0"/>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6" r:id="rId7"/>
    <p:sldLayoutId id="2147483657" r:id="rId8"/>
    <p:sldLayoutId id="2147483658" r:id="rId9"/>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Picture 4" descr="Picture 4"/>
          <p:cNvPicPr>
            <a:picLocks noChangeAspect="1"/>
          </p:cNvPicPr>
          <p:nvPr/>
        </p:nvPicPr>
        <p:blipFill>
          <a:blip r:embed="rId2"/>
          <a:stretch>
            <a:fillRect/>
          </a:stretch>
        </p:blipFill>
        <p:spPr>
          <a:xfrm>
            <a:off x="-10656" y="-28778"/>
            <a:ext cx="6122553" cy="3266394"/>
          </a:xfrm>
          <a:prstGeom prst="rect">
            <a:avLst/>
          </a:prstGeom>
          <a:ln w="12700">
            <a:miter lim="400000"/>
          </a:ln>
        </p:spPr>
      </p:pic>
      <p:pic>
        <p:nvPicPr>
          <p:cNvPr id="104" name="Ink 6" descr="Ink 6"/>
          <p:cNvPicPr>
            <a:picLocks noChangeAspect="1"/>
          </p:cNvPicPr>
          <p:nvPr/>
        </p:nvPicPr>
        <p:blipFill>
          <a:blip r:embed="rId3"/>
          <a:stretch>
            <a:fillRect/>
          </a:stretch>
        </p:blipFill>
        <p:spPr>
          <a:xfrm>
            <a:off x="3216258" y="1012329"/>
            <a:ext cx="2897381" cy="1957245"/>
          </a:xfrm>
          <a:prstGeom prst="rect">
            <a:avLst/>
          </a:prstGeom>
          <a:ln w="12700">
            <a:miter lim="400000"/>
          </a:ln>
        </p:spPr>
      </p:pic>
      <p:pic>
        <p:nvPicPr>
          <p:cNvPr id="105" name="Ink 7" descr="Ink 7"/>
          <p:cNvPicPr>
            <a:picLocks noChangeAspect="1"/>
          </p:cNvPicPr>
          <p:nvPr/>
        </p:nvPicPr>
        <p:blipFill>
          <a:blip r:embed="rId4"/>
          <a:stretch>
            <a:fillRect/>
          </a:stretch>
        </p:blipFill>
        <p:spPr>
          <a:xfrm>
            <a:off x="3647526" y="1536618"/>
            <a:ext cx="455311" cy="350448"/>
          </a:xfrm>
          <a:prstGeom prst="rect">
            <a:avLst/>
          </a:prstGeom>
          <a:ln w="12700">
            <a:miter lim="400000"/>
          </a:ln>
        </p:spPr>
      </p:pic>
      <p:grpSp>
        <p:nvGrpSpPr>
          <p:cNvPr id="108" name="Group 10"/>
          <p:cNvGrpSpPr/>
          <p:nvPr/>
        </p:nvGrpSpPr>
        <p:grpSpPr>
          <a:xfrm>
            <a:off x="3270043" y="212093"/>
            <a:ext cx="3535449" cy="1928983"/>
            <a:chOff x="0" y="0"/>
            <a:chExt cx="3535447" cy="1928982"/>
          </a:xfrm>
        </p:grpSpPr>
        <p:pic>
          <p:nvPicPr>
            <p:cNvPr id="106" name="Ink 8" descr="Ink 8"/>
            <p:cNvPicPr>
              <a:picLocks noChangeAspect="1"/>
            </p:cNvPicPr>
            <p:nvPr/>
          </p:nvPicPr>
          <p:blipFill>
            <a:blip r:embed="rId5"/>
            <a:stretch>
              <a:fillRect/>
            </a:stretch>
          </p:blipFill>
          <p:spPr>
            <a:xfrm>
              <a:off x="0" y="0"/>
              <a:ext cx="3535448" cy="1928983"/>
            </a:xfrm>
            <a:prstGeom prst="rect">
              <a:avLst/>
            </a:prstGeom>
            <a:ln w="12700" cap="flat">
              <a:noFill/>
              <a:miter lim="400000"/>
            </a:ln>
            <a:effectLst/>
          </p:spPr>
        </p:pic>
        <p:pic>
          <p:nvPicPr>
            <p:cNvPr id="107" name="Ink 9" descr="Ink 9"/>
            <p:cNvPicPr>
              <a:picLocks noChangeAspect="1"/>
            </p:cNvPicPr>
            <p:nvPr/>
          </p:nvPicPr>
          <p:blipFill>
            <a:blip r:embed="rId6"/>
            <a:stretch>
              <a:fillRect/>
            </a:stretch>
          </p:blipFill>
          <p:spPr>
            <a:xfrm>
              <a:off x="911278" y="358087"/>
              <a:ext cx="80809" cy="80809"/>
            </a:xfrm>
            <a:prstGeom prst="rect">
              <a:avLst/>
            </a:prstGeom>
            <a:ln w="12700" cap="flat">
              <a:noFill/>
              <a:miter lim="400000"/>
            </a:ln>
            <a:effectLst/>
          </p:spPr>
        </p:pic>
      </p:grpSp>
      <p:pic>
        <p:nvPicPr>
          <p:cNvPr id="109" name="Ink 11" descr="Ink 11"/>
          <p:cNvPicPr>
            <a:picLocks noChangeAspect="1"/>
          </p:cNvPicPr>
          <p:nvPr/>
        </p:nvPicPr>
        <p:blipFill>
          <a:blip r:embed="rId7"/>
          <a:stretch>
            <a:fillRect/>
          </a:stretch>
        </p:blipFill>
        <p:spPr>
          <a:xfrm>
            <a:off x="3552571" y="6131021"/>
            <a:ext cx="80851" cy="80851"/>
          </a:xfrm>
          <a:prstGeom prst="rect">
            <a:avLst/>
          </a:prstGeom>
          <a:ln w="12700">
            <a:miter lim="400000"/>
          </a:ln>
        </p:spPr>
      </p:pic>
      <p:pic>
        <p:nvPicPr>
          <p:cNvPr id="110" name="Ink 1" descr="Ink 1"/>
          <p:cNvPicPr>
            <a:picLocks noChangeAspect="1"/>
          </p:cNvPicPr>
          <p:nvPr/>
        </p:nvPicPr>
        <p:blipFill>
          <a:blip r:embed="rId8"/>
          <a:stretch>
            <a:fillRect/>
          </a:stretch>
        </p:blipFill>
        <p:spPr>
          <a:xfrm>
            <a:off x="4355284" y="1356558"/>
            <a:ext cx="147010" cy="466218"/>
          </a:xfrm>
          <a:prstGeom prst="rect">
            <a:avLst/>
          </a:prstGeom>
          <a:ln w="12700">
            <a:miter lim="400000"/>
          </a:ln>
        </p:spPr>
      </p:pic>
      <p:pic>
        <p:nvPicPr>
          <p:cNvPr id="111" name="Ink 5" descr="Ink 5"/>
          <p:cNvPicPr>
            <a:picLocks noChangeAspect="1"/>
          </p:cNvPicPr>
          <p:nvPr/>
        </p:nvPicPr>
        <p:blipFill>
          <a:blip r:embed="rId9"/>
          <a:stretch>
            <a:fillRect/>
          </a:stretch>
        </p:blipFill>
        <p:spPr>
          <a:xfrm>
            <a:off x="6221179" y="199991"/>
            <a:ext cx="412174" cy="288750"/>
          </a:xfrm>
          <a:prstGeom prst="rect">
            <a:avLst/>
          </a:prstGeom>
          <a:ln w="12700">
            <a:miter lim="400000"/>
          </a:ln>
        </p:spPr>
      </p:pic>
      <p:sp>
        <p:nvSpPr>
          <p:cNvPr id="112" name="Subtitle 2"/>
          <p:cNvSpPr txBox="1">
            <a:spLocks noGrp="1"/>
          </p:cNvSpPr>
          <p:nvPr>
            <p:ph type="subTitle" sz="quarter" idx="1"/>
          </p:nvPr>
        </p:nvSpPr>
        <p:spPr>
          <a:xfrm>
            <a:off x="1366487" y="2191772"/>
            <a:ext cx="9143660" cy="1236769"/>
          </a:xfrm>
          <a:prstGeom prst="rect">
            <a:avLst/>
          </a:prstGeom>
        </p:spPr>
        <p:txBody>
          <a:bodyPr lIns="29321" tIns="29321" rIns="29321" bIns="29321"/>
          <a:lstStyle>
            <a:lvl1pPr>
              <a:defRPr sz="3400">
                <a:latin typeface="Bookman Old Style"/>
                <a:ea typeface="Bookman Old Style"/>
                <a:cs typeface="Bookman Old Style"/>
                <a:sym typeface="Bookman Old Style"/>
              </a:defRPr>
            </a:lvl1pPr>
          </a:lstStyle>
          <a:p>
            <a:r>
              <a:rPr b="1" i="1" dirty="0"/>
              <a:t>Improvising inventory management system (visual computing)</a:t>
            </a:r>
          </a:p>
        </p:txBody>
      </p:sp>
      <p:pic>
        <p:nvPicPr>
          <p:cNvPr id="113" name="Picture 2" descr="Picture 2"/>
          <p:cNvPicPr>
            <a:picLocks noChangeAspect="1"/>
          </p:cNvPicPr>
          <p:nvPr/>
        </p:nvPicPr>
        <p:blipFill>
          <a:blip r:embed="rId10"/>
          <a:stretch>
            <a:fillRect/>
          </a:stretch>
        </p:blipFill>
        <p:spPr>
          <a:xfrm>
            <a:off x="2428239" y="3237616"/>
            <a:ext cx="6918961" cy="3367894"/>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 name="Picture 4" descr="Picture 4"/>
          <p:cNvPicPr>
            <a:picLocks noChangeAspect="1"/>
          </p:cNvPicPr>
          <p:nvPr/>
        </p:nvPicPr>
        <p:blipFill>
          <a:blip r:embed="rId2"/>
          <a:stretch>
            <a:fillRect/>
          </a:stretch>
        </p:blipFill>
        <p:spPr>
          <a:xfrm>
            <a:off x="2085" y="-4581"/>
            <a:ext cx="12190346" cy="518837"/>
          </a:xfrm>
          <a:prstGeom prst="rect">
            <a:avLst/>
          </a:prstGeom>
          <a:ln w="12700">
            <a:miter lim="400000"/>
          </a:ln>
        </p:spPr>
      </p:pic>
      <p:sp>
        <p:nvSpPr>
          <p:cNvPr id="212" name="Title 8"/>
          <p:cNvSpPr txBox="1">
            <a:spLocks noGrp="1"/>
          </p:cNvSpPr>
          <p:nvPr>
            <p:ph type="title"/>
          </p:nvPr>
        </p:nvSpPr>
        <p:spPr>
          <a:prstGeom prst="rect">
            <a:avLst/>
          </a:prstGeom>
        </p:spPr>
        <p:txBody>
          <a:bodyPr/>
          <a:lstStyle/>
          <a:p>
            <a:r>
              <a:rPr b="1" dirty="0">
                <a:latin typeface="Times New Roman" panose="02020603050405020304" pitchFamily="18" charset="0"/>
                <a:cs typeface="Times New Roman" panose="02020603050405020304" pitchFamily="18" charset="0"/>
              </a:rPr>
              <a:t>Tools used </a:t>
            </a:r>
          </a:p>
        </p:txBody>
      </p:sp>
      <p:sp>
        <p:nvSpPr>
          <p:cNvPr id="2" name="TextBox 1">
            <a:extLst>
              <a:ext uri="{FF2B5EF4-FFF2-40B4-BE49-F238E27FC236}">
                <a16:creationId xmlns:a16="http://schemas.microsoft.com/office/drawing/2014/main" id="{C6AC7B26-ADAF-9DD2-1641-8447CA26AE82}"/>
              </a:ext>
            </a:extLst>
          </p:cNvPr>
          <p:cNvSpPr txBox="1"/>
          <p:nvPr/>
        </p:nvSpPr>
        <p:spPr>
          <a:xfrm>
            <a:off x="838200" y="1400186"/>
            <a:ext cx="10853057" cy="48936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marR="0" indent="-342900" algn="l" defTabSz="914400" rtl="0" fontAlgn="auto" latinLnBrk="0" hangingPunct="0">
              <a:lnSpc>
                <a:spcPct val="100000"/>
              </a:lnSpc>
              <a:spcBef>
                <a:spcPts val="0"/>
              </a:spcBef>
              <a:spcAft>
                <a:spcPts val="0"/>
              </a:spcAft>
              <a:buClrTx/>
              <a:buSzTx/>
              <a:buFont typeface="+mj-lt"/>
              <a:buAutoNum type="arabicPeriod"/>
              <a:tabLst/>
            </a:pPr>
            <a:endParaRPr lang="en-IN" sz="2400" dirty="0">
              <a:latin typeface="Times New Roman" panose="02020603050405020304" pitchFamily="18" charset="0"/>
              <a:cs typeface="Times New Roman" panose="02020603050405020304" pitchFamily="18" charset="0"/>
            </a:endParaRPr>
          </a:p>
          <a:p>
            <a:pPr marL="457200" marR="0" indent="-457200" algn="l" defTabSz="914400" rtl="0" fontAlgn="auto" latinLnBrk="0" hangingPunct="0">
              <a:lnSpc>
                <a:spcPct val="100000"/>
              </a:lnSpc>
              <a:spcBef>
                <a:spcPts val="0"/>
              </a:spcBef>
              <a:spcAft>
                <a:spcPts val="0"/>
              </a:spcAft>
              <a:buClrTx/>
              <a:buSzTx/>
              <a:buFont typeface="+mj-lt"/>
              <a:buAutoNum type="arabicPeriod"/>
              <a:tabLst/>
            </a:pPr>
            <a:r>
              <a:rPr lang="en-IN" sz="2400" dirty="0">
                <a:latin typeface="Times New Roman" panose="02020603050405020304" pitchFamily="18" charset="0"/>
                <a:cs typeface="Times New Roman" panose="02020603050405020304" pitchFamily="18" charset="0"/>
              </a:rPr>
              <a:t>Image Processing Libraries (OpenCV - Python)</a:t>
            </a:r>
          </a:p>
          <a:p>
            <a:pPr marL="342900" marR="0" indent="-342900" algn="l" defTabSz="914400" rtl="0" fontAlgn="auto" latinLnBrk="0" hangingPunct="0">
              <a:lnSpc>
                <a:spcPct val="100000"/>
              </a:lnSpc>
              <a:spcBef>
                <a:spcPts val="0"/>
              </a:spcBef>
              <a:spcAft>
                <a:spcPts val="0"/>
              </a:spcAft>
              <a:buClrTx/>
              <a:buSzTx/>
              <a:buFont typeface="+mj-lt"/>
              <a:buAutoNum type="arabicPeriod"/>
              <a:tabLst/>
            </a:pPr>
            <a:r>
              <a:rPr lang="en-IN" sz="2400" dirty="0">
                <a:latin typeface="Times New Roman" panose="02020603050405020304" pitchFamily="18" charset="0"/>
                <a:cs typeface="Times New Roman" panose="02020603050405020304" pitchFamily="18" charset="0"/>
              </a:rPr>
              <a:t> Surveillance – (YOLO 5.0  algorithm-  (you only look once))</a:t>
            </a:r>
          </a:p>
          <a:p>
            <a:pPr marL="342900" marR="0" indent="-342900" algn="l" defTabSz="914400" rtl="0" fontAlgn="auto" latinLnBrk="0" hangingPunct="0">
              <a:lnSpc>
                <a:spcPct val="100000"/>
              </a:lnSpc>
              <a:spcBef>
                <a:spcPts val="0"/>
              </a:spcBef>
              <a:spcAft>
                <a:spcPts val="0"/>
              </a:spcAft>
              <a:buClrTx/>
              <a:buSzTx/>
              <a:buFont typeface="+mj-lt"/>
              <a:buAutoNum type="arabicPeriod"/>
              <a:tabLst/>
            </a:pPr>
            <a:r>
              <a:rPr lang="en-IN" sz="2400" dirty="0">
                <a:latin typeface="Times New Roman" panose="02020603050405020304" pitchFamily="18" charset="0"/>
                <a:cs typeface="Times New Roman" panose="02020603050405020304" pitchFamily="18" charset="0"/>
              </a:rPr>
              <a:t> Data analytics tools – (Pandas (python))</a:t>
            </a:r>
          </a:p>
          <a:p>
            <a:pPr marL="342900" marR="0" indent="-342900" algn="l" defTabSz="914400" rtl="0" fontAlgn="auto" latinLnBrk="0" hangingPunct="0">
              <a:lnSpc>
                <a:spcPct val="100000"/>
              </a:lnSpc>
              <a:spcBef>
                <a:spcPts val="0"/>
              </a:spcBef>
              <a:spcAft>
                <a:spcPts val="0"/>
              </a:spcAft>
              <a:buClrTx/>
              <a:buSzTx/>
              <a:buFont typeface="+mj-lt"/>
              <a:buAutoNum type="arabicPeriod"/>
              <a:tabLst/>
            </a:pPr>
            <a:r>
              <a:rPr lang="en-IN" sz="2400" dirty="0">
                <a:latin typeface="Times New Roman" panose="02020603050405020304" pitchFamily="18" charset="0"/>
                <a:cs typeface="Times New Roman" panose="02020603050405020304" pitchFamily="18" charset="0"/>
              </a:rPr>
              <a:t> Relational Database Management System (MongoDB, SQL)</a:t>
            </a:r>
          </a:p>
          <a:p>
            <a:pPr marL="342900" marR="0" indent="-342900" algn="l" defTabSz="914400" rtl="0" fontAlgn="auto" latinLnBrk="0" hangingPunct="0">
              <a:lnSpc>
                <a:spcPct val="100000"/>
              </a:lnSpc>
              <a:spcBef>
                <a:spcPts val="0"/>
              </a:spcBef>
              <a:spcAft>
                <a:spcPts val="0"/>
              </a:spcAft>
              <a:buClrTx/>
              <a:buSzTx/>
              <a:buFont typeface="+mj-lt"/>
              <a:buAutoNum type="arabicPeriod"/>
              <a:tabLst/>
            </a:pPr>
            <a:r>
              <a:rPr lang="en-IN" sz="2400" dirty="0">
                <a:latin typeface="Times New Roman" panose="02020603050405020304" pitchFamily="18" charset="0"/>
                <a:cs typeface="Times New Roman" panose="02020603050405020304" pitchFamily="18" charset="0"/>
              </a:rPr>
              <a:t> UI-UX – (Tailwind CSS)</a:t>
            </a:r>
          </a:p>
          <a:p>
            <a:pPr marL="342900" marR="0" indent="-342900" algn="l" defTabSz="914400" rtl="0" fontAlgn="auto" latinLnBrk="0" hangingPunct="0">
              <a:lnSpc>
                <a:spcPct val="100000"/>
              </a:lnSpc>
              <a:spcBef>
                <a:spcPts val="0"/>
              </a:spcBef>
              <a:spcAft>
                <a:spcPts val="0"/>
              </a:spcAft>
              <a:buClrTx/>
              <a:buSzTx/>
              <a:buFont typeface="+mj-lt"/>
              <a:buAutoNum type="arabicPeriod"/>
              <a:tabLst/>
            </a:pPr>
            <a:r>
              <a:rPr lang="en-IN" sz="2400" dirty="0">
                <a:latin typeface="Times New Roman" panose="02020603050405020304" pitchFamily="18" charset="0"/>
                <a:cs typeface="Times New Roman" panose="02020603050405020304" pitchFamily="18" charset="0"/>
              </a:rPr>
              <a:t> Frontend – (React.js)</a:t>
            </a:r>
          </a:p>
          <a:p>
            <a:pPr marL="342900" marR="0" indent="-342900" algn="l" defTabSz="914400" rtl="0" fontAlgn="auto" latinLnBrk="0" hangingPunct="0">
              <a:lnSpc>
                <a:spcPct val="100000"/>
              </a:lnSpc>
              <a:spcBef>
                <a:spcPts val="0"/>
              </a:spcBef>
              <a:spcAft>
                <a:spcPts val="0"/>
              </a:spcAft>
              <a:buClrTx/>
              <a:buSzTx/>
              <a:buFont typeface="+mj-lt"/>
              <a:buAutoNum type="arabicPeriod"/>
              <a:tabLst/>
            </a:pPr>
            <a:r>
              <a:rPr lang="en-IN" sz="2400" dirty="0">
                <a:latin typeface="Times New Roman" panose="02020603050405020304" pitchFamily="18" charset="0"/>
                <a:cs typeface="Times New Roman" panose="02020603050405020304" pitchFamily="18" charset="0"/>
              </a:rPr>
              <a:t> Backend – (</a:t>
            </a:r>
            <a:r>
              <a:rPr lang="en-IN" sz="2400" dirty="0" err="1">
                <a:latin typeface="Times New Roman" panose="02020603050405020304" pitchFamily="18" charset="0"/>
                <a:cs typeface="Times New Roman" panose="02020603050405020304" pitchFamily="18" charset="0"/>
              </a:rPr>
              <a:t>php</a:t>
            </a:r>
            <a:r>
              <a:rPr lang="en-IN" sz="2400" dirty="0">
                <a:latin typeface="Times New Roman" panose="02020603050405020304" pitchFamily="18" charset="0"/>
                <a:cs typeface="Times New Roman" panose="02020603050405020304" pitchFamily="18" charset="0"/>
              </a:rPr>
              <a:t>)</a:t>
            </a:r>
          </a:p>
          <a:p>
            <a:pPr marL="342900" marR="0" indent="-342900" algn="l" defTabSz="914400" rtl="0" fontAlgn="auto" latinLnBrk="0" hangingPunct="0">
              <a:lnSpc>
                <a:spcPct val="100000"/>
              </a:lnSpc>
              <a:spcBef>
                <a:spcPts val="0"/>
              </a:spcBef>
              <a:spcAft>
                <a:spcPts val="0"/>
              </a:spcAft>
              <a:buClrTx/>
              <a:buSzTx/>
              <a:buFont typeface="+mj-lt"/>
              <a:buAutoNum type="arabicPeriod"/>
              <a:tabLst/>
            </a:pPr>
            <a:endParaRPr lang="en-IN" sz="2400" dirty="0">
              <a:latin typeface="Times New Roman" panose="02020603050405020304" pitchFamily="18" charset="0"/>
              <a:cs typeface="Times New Roman" panose="02020603050405020304" pitchFamily="18" charset="0"/>
            </a:endParaRPr>
          </a:p>
          <a:p>
            <a:pPr marL="342900" marR="0" indent="-342900" algn="l" defTabSz="914400" rtl="0" fontAlgn="auto" latinLnBrk="0" hangingPunct="0">
              <a:lnSpc>
                <a:spcPct val="100000"/>
              </a:lnSpc>
              <a:spcBef>
                <a:spcPts val="0"/>
              </a:spcBef>
              <a:spcAft>
                <a:spcPts val="0"/>
              </a:spcAft>
              <a:buClrTx/>
              <a:buSzTx/>
              <a:buFont typeface="+mj-lt"/>
              <a:buAutoNum type="arabicPeriod"/>
              <a:tabLst/>
            </a:pPr>
            <a:endParaRPr lang="en-IN" sz="2400" dirty="0">
              <a:latin typeface="Times New Roman" panose="02020603050405020304" pitchFamily="18" charset="0"/>
              <a:cs typeface="Times New Roman" panose="02020603050405020304" pitchFamily="18" charset="0"/>
            </a:endParaRPr>
          </a:p>
          <a:p>
            <a:pPr marL="342900" marR="0" indent="-342900" algn="l" defTabSz="914400" rtl="0" fontAlgn="auto" latinLnBrk="0" hangingPunct="0">
              <a:lnSpc>
                <a:spcPct val="100000"/>
              </a:lnSpc>
              <a:spcBef>
                <a:spcPts val="0"/>
              </a:spcBef>
              <a:spcAft>
                <a:spcPts val="0"/>
              </a:spcAft>
              <a:buClrTx/>
              <a:buSzTx/>
              <a:buFont typeface="+mj-lt"/>
              <a:buAutoNum type="arabicPeriod"/>
              <a:tabLst/>
            </a:pPr>
            <a:endParaRPr lang="en-IN" sz="2400" dirty="0">
              <a:latin typeface="Times New Roman" panose="02020603050405020304" pitchFamily="18" charset="0"/>
              <a:cs typeface="Times New Roman" panose="02020603050405020304" pitchFamily="18" charset="0"/>
            </a:endParaRPr>
          </a:p>
          <a:p>
            <a:pPr marL="342900" marR="0" indent="-342900" algn="l" defTabSz="914400" rtl="0" fontAlgn="auto" latinLnBrk="0" hangingPunct="0">
              <a:lnSpc>
                <a:spcPct val="100000"/>
              </a:lnSpc>
              <a:spcBef>
                <a:spcPts val="0"/>
              </a:spcBef>
              <a:spcAft>
                <a:spcPts val="0"/>
              </a:spcAft>
              <a:buClrTx/>
              <a:buSzTx/>
              <a:buFont typeface="+mj-lt"/>
              <a:buAutoNum type="arabicPeriod"/>
              <a:tabLst/>
            </a:pPr>
            <a:endParaRPr lang="en-IN" sz="2400" dirty="0">
              <a:latin typeface="Times New Roman" panose="02020603050405020304" pitchFamily="18" charset="0"/>
              <a:cs typeface="Times New Roman" panose="02020603050405020304" pitchFamily="18" charset="0"/>
            </a:endParaRPr>
          </a:p>
          <a:p>
            <a:pPr marL="342900" marR="0" indent="-342900" algn="l" defTabSz="914400" rtl="0" fontAlgn="auto" latinLnBrk="0" hangingPunct="0">
              <a:lnSpc>
                <a:spcPct val="100000"/>
              </a:lnSpc>
              <a:spcBef>
                <a:spcPts val="0"/>
              </a:spcBef>
              <a:spcAft>
                <a:spcPts val="0"/>
              </a:spcAft>
              <a:buClrTx/>
              <a:buSzTx/>
              <a:buFont typeface="+mj-lt"/>
              <a:buAutoNum type="arabicPeriod"/>
              <a:tabLst/>
            </a:pPr>
            <a:endParaRPr kumimoji="0" lang="en-IN" sz="24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pic>
        <p:nvPicPr>
          <p:cNvPr id="1026" name="Picture 2">
            <a:extLst>
              <a:ext uri="{FF2B5EF4-FFF2-40B4-BE49-F238E27FC236}">
                <a16:creationId xmlns:a16="http://schemas.microsoft.com/office/drawing/2014/main" id="{3130DBB8-BF1F-2E91-5AA8-FDB4080D582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6057" y="478758"/>
            <a:ext cx="1285195" cy="15834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itHub - goktug97/PyYOLO: Easy to use Python wrapper for ...">
            <a:extLst>
              <a:ext uri="{FF2B5EF4-FFF2-40B4-BE49-F238E27FC236}">
                <a16:creationId xmlns:a16="http://schemas.microsoft.com/office/drawing/2014/main" id="{095D8BFE-41CE-3056-A8BC-C157289C6B4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76336" y="2010436"/>
            <a:ext cx="2272380" cy="111873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andas - Python Data Analysis Library">
            <a:extLst>
              <a:ext uri="{FF2B5EF4-FFF2-40B4-BE49-F238E27FC236}">
                <a16:creationId xmlns:a16="http://schemas.microsoft.com/office/drawing/2014/main" id="{5307F22E-3026-9D37-3D67-CA598B102D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28654" y="4187767"/>
            <a:ext cx="2543175" cy="18002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10+ Free Tailwind CSS Templates - DEV Community">
            <a:extLst>
              <a:ext uri="{FF2B5EF4-FFF2-40B4-BE49-F238E27FC236}">
                <a16:creationId xmlns:a16="http://schemas.microsoft.com/office/drawing/2014/main" id="{A246B240-3671-32E9-C4FE-B46A41E2097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9641" y="4604587"/>
            <a:ext cx="2090057" cy="209005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act png images | PNGWing">
            <a:extLst>
              <a:ext uri="{FF2B5EF4-FFF2-40B4-BE49-F238E27FC236}">
                <a16:creationId xmlns:a16="http://schemas.microsoft.com/office/drawing/2014/main" id="{C0481CE6-54F6-2116-5DD1-2F211D7826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06559" y="3514420"/>
            <a:ext cx="1573460" cy="157346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HP - Wikipedia">
            <a:extLst>
              <a:ext uri="{FF2B5EF4-FFF2-40B4-BE49-F238E27FC236}">
                <a16:creationId xmlns:a16="http://schemas.microsoft.com/office/drawing/2014/main" id="{35517611-30D7-37E1-10FD-19B89445CEA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09698" y="4613131"/>
            <a:ext cx="2534664" cy="136871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What is MongoDB? NoSQL database explained in an easy way.">
            <a:extLst>
              <a:ext uri="{FF2B5EF4-FFF2-40B4-BE49-F238E27FC236}">
                <a16:creationId xmlns:a16="http://schemas.microsoft.com/office/drawing/2014/main" id="{B7418590-7D40-F22E-C8C6-7061138EE4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47429" y="3762375"/>
            <a:ext cx="2181225" cy="2933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200">
        <p:wipe/>
      </p:transition>
    </mc:Choice>
    <mc:Fallback xmlns="" xmlns:m="http://schemas.openxmlformats.org/officeDocument/2006/math" xmlns:a14="http://schemas.microsoft.com/office/drawing/2010/main">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7" name="Picture 4" descr="Picture 4"/>
          <p:cNvPicPr>
            <a:picLocks noChangeAspect="1"/>
          </p:cNvPicPr>
          <p:nvPr/>
        </p:nvPicPr>
        <p:blipFill>
          <a:blip r:embed="rId2"/>
          <a:stretch>
            <a:fillRect/>
          </a:stretch>
        </p:blipFill>
        <p:spPr>
          <a:xfrm>
            <a:off x="2085" y="-4581"/>
            <a:ext cx="12190346" cy="518837"/>
          </a:xfrm>
          <a:prstGeom prst="rect">
            <a:avLst/>
          </a:prstGeom>
          <a:ln w="12700">
            <a:miter lim="400000"/>
          </a:ln>
        </p:spPr>
      </p:pic>
      <p:pic>
        <p:nvPicPr>
          <p:cNvPr id="4" name="Picture 3">
            <a:extLst>
              <a:ext uri="{FF2B5EF4-FFF2-40B4-BE49-F238E27FC236}">
                <a16:creationId xmlns:a16="http://schemas.microsoft.com/office/drawing/2014/main" id="{07A1C7E7-2B0E-E57E-BE67-54274C8652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6224"/>
            <a:ext cx="12189915" cy="6258231"/>
          </a:xfrm>
          <a:prstGeom prst="rect">
            <a:avLst/>
          </a:prstGeom>
        </p:spPr>
      </p:pic>
    </p:spTree>
    <p:extLst>
      <p:ext uri="{BB962C8B-B14F-4D97-AF65-F5344CB8AC3E}">
        <p14:creationId xmlns:p14="http://schemas.microsoft.com/office/powerpoint/2010/main" val="503138302"/>
      </p:ext>
    </p:extLst>
  </p:cSld>
  <p:clrMapOvr>
    <a:masterClrMapping/>
  </p:clrMapOvr>
  <mc:AlternateContent xmlns:mc="http://schemas.openxmlformats.org/markup-compatibility/2006" xmlns:p14="http://schemas.microsoft.com/office/powerpoint/2010/main">
    <mc:Choice Requires="p14">
      <p:transition spd="slow" p14:dur="1200">
        <p:wipe/>
      </p:transition>
    </mc:Choice>
    <mc:Fallback xmlns:a14="http://schemas.microsoft.com/office/drawing/2010/main" xmlns:m="http://schemas.openxmlformats.org/officeDocument/2006/math"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 name="Picture 4" descr="Picture 4"/>
          <p:cNvPicPr>
            <a:picLocks noChangeAspect="1"/>
          </p:cNvPicPr>
          <p:nvPr/>
        </p:nvPicPr>
        <p:blipFill>
          <a:blip r:embed="rId2"/>
          <a:stretch>
            <a:fillRect/>
          </a:stretch>
        </p:blipFill>
        <p:spPr>
          <a:xfrm>
            <a:off x="2085" y="-4581"/>
            <a:ext cx="12190346" cy="518837"/>
          </a:xfrm>
          <a:prstGeom prst="rect">
            <a:avLst/>
          </a:prstGeom>
          <a:ln w="12700">
            <a:miter lim="400000"/>
          </a:ln>
        </p:spPr>
      </p:pic>
      <p:pic>
        <p:nvPicPr>
          <p:cNvPr id="3" name="Picture 2">
            <a:extLst>
              <a:ext uri="{FF2B5EF4-FFF2-40B4-BE49-F238E27FC236}">
                <a16:creationId xmlns:a16="http://schemas.microsoft.com/office/drawing/2014/main" id="{CB9D0118-AF24-CED4-7C06-9B4721704F69}"/>
              </a:ext>
            </a:extLst>
          </p:cNvPr>
          <p:cNvPicPr>
            <a:picLocks noChangeAspect="1"/>
          </p:cNvPicPr>
          <p:nvPr/>
        </p:nvPicPr>
        <p:blipFill rotWithShape="1">
          <a:blip r:embed="rId3">
            <a:extLst>
              <a:ext uri="{28A0092B-C50C-407E-A947-70E740481C1C}">
                <a14:useLocalDpi xmlns:a14="http://schemas.microsoft.com/office/drawing/2010/main" val="0"/>
              </a:ext>
            </a:extLst>
          </a:blip>
          <a:srcRect b="6894"/>
          <a:stretch/>
        </p:blipFill>
        <p:spPr>
          <a:xfrm>
            <a:off x="5042023" y="472803"/>
            <a:ext cx="2107953" cy="6385197"/>
          </a:xfrm>
          <a:prstGeom prst="rect">
            <a:avLst/>
          </a:prstGeom>
        </p:spPr>
      </p:pic>
      <p:pic>
        <p:nvPicPr>
          <p:cNvPr id="5" name="Picture 4">
            <a:extLst>
              <a:ext uri="{FF2B5EF4-FFF2-40B4-BE49-F238E27FC236}">
                <a16:creationId xmlns:a16="http://schemas.microsoft.com/office/drawing/2014/main" id="{F3E8993F-D1E4-54A3-A49B-CC667C51F42A}"/>
              </a:ext>
            </a:extLst>
          </p:cNvPr>
          <p:cNvPicPr>
            <a:picLocks noChangeAspect="1"/>
          </p:cNvPicPr>
          <p:nvPr/>
        </p:nvPicPr>
        <p:blipFill rotWithShape="1">
          <a:blip r:embed="rId4">
            <a:extLst>
              <a:ext uri="{28A0092B-C50C-407E-A947-70E740481C1C}">
                <a14:useLocalDpi xmlns:a14="http://schemas.microsoft.com/office/drawing/2010/main" val="0"/>
              </a:ext>
            </a:extLst>
          </a:blip>
          <a:srcRect b="6894"/>
          <a:stretch/>
        </p:blipFill>
        <p:spPr>
          <a:xfrm>
            <a:off x="9119703" y="472801"/>
            <a:ext cx="2107953" cy="6385197"/>
          </a:xfrm>
          <a:prstGeom prst="rect">
            <a:avLst/>
          </a:prstGeom>
        </p:spPr>
      </p:pic>
      <p:pic>
        <p:nvPicPr>
          <p:cNvPr id="7" name="Picture 6">
            <a:extLst>
              <a:ext uri="{FF2B5EF4-FFF2-40B4-BE49-F238E27FC236}">
                <a16:creationId xmlns:a16="http://schemas.microsoft.com/office/drawing/2014/main" id="{3D823714-E67C-DE72-695E-CFEF5E174BE0}"/>
              </a:ext>
            </a:extLst>
          </p:cNvPr>
          <p:cNvPicPr>
            <a:picLocks noChangeAspect="1"/>
          </p:cNvPicPr>
          <p:nvPr/>
        </p:nvPicPr>
        <p:blipFill rotWithShape="1">
          <a:blip r:embed="rId5">
            <a:extLst>
              <a:ext uri="{28A0092B-C50C-407E-A947-70E740481C1C}">
                <a14:useLocalDpi xmlns:a14="http://schemas.microsoft.com/office/drawing/2010/main" val="0"/>
              </a:ext>
            </a:extLst>
          </a:blip>
          <a:srcRect b="6894"/>
          <a:stretch/>
        </p:blipFill>
        <p:spPr>
          <a:xfrm>
            <a:off x="964343" y="472802"/>
            <a:ext cx="2107953" cy="63851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wipe/>
      </p:transition>
    </mc:Choice>
    <mc:Fallback xmlns:a14="http://schemas.microsoft.com/office/drawing/2010/main" xmlns:m="http://schemas.openxmlformats.org/officeDocument/2006/math"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7" name="Picture 4" descr="Picture 4"/>
          <p:cNvPicPr>
            <a:picLocks noChangeAspect="1"/>
          </p:cNvPicPr>
          <p:nvPr/>
        </p:nvPicPr>
        <p:blipFill>
          <a:blip r:embed="rId2"/>
          <a:stretch>
            <a:fillRect/>
          </a:stretch>
        </p:blipFill>
        <p:spPr>
          <a:xfrm>
            <a:off x="2085" y="-4581"/>
            <a:ext cx="12190346" cy="518837"/>
          </a:xfrm>
          <a:prstGeom prst="rect">
            <a:avLst/>
          </a:prstGeom>
          <a:ln w="12700">
            <a:miter lim="400000"/>
          </a:ln>
        </p:spPr>
      </p:pic>
      <p:pic>
        <p:nvPicPr>
          <p:cNvPr id="3" name="Picture 2">
            <a:extLst>
              <a:ext uri="{FF2B5EF4-FFF2-40B4-BE49-F238E27FC236}">
                <a16:creationId xmlns:a16="http://schemas.microsoft.com/office/drawing/2014/main" id="{9CA18E44-CC04-2772-EBE5-4D957A91FA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14256"/>
            <a:ext cx="12094029" cy="603861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wipe/>
      </p:transition>
    </mc:Choice>
    <mc:Fallback xmlns:a14="http://schemas.microsoft.com/office/drawing/2010/main" xmlns:m="http://schemas.openxmlformats.org/officeDocument/2006/math"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 name="Picture 4" descr="Picture 4"/>
          <p:cNvPicPr>
            <a:picLocks noChangeAspect="1"/>
          </p:cNvPicPr>
          <p:nvPr/>
        </p:nvPicPr>
        <p:blipFill>
          <a:blip r:embed="rId2"/>
          <a:stretch>
            <a:fillRect/>
          </a:stretch>
        </p:blipFill>
        <p:spPr>
          <a:xfrm>
            <a:off x="2085" y="-4581"/>
            <a:ext cx="12190346" cy="518837"/>
          </a:xfrm>
          <a:prstGeom prst="rect">
            <a:avLst/>
          </a:prstGeom>
          <a:ln w="12700">
            <a:miter lim="400000"/>
          </a:ln>
        </p:spPr>
      </p:pic>
      <p:pic>
        <p:nvPicPr>
          <p:cNvPr id="5" name="Picture 4">
            <a:extLst>
              <a:ext uri="{FF2B5EF4-FFF2-40B4-BE49-F238E27FC236}">
                <a16:creationId xmlns:a16="http://schemas.microsoft.com/office/drawing/2014/main" id="{51174E5E-D9FF-02FE-313B-219895199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14256"/>
            <a:ext cx="12192000" cy="59585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wipe/>
      </p:transition>
    </mc:Choice>
    <mc:Fallback xmlns:a14="http://schemas.microsoft.com/office/drawing/2010/main" xmlns:m="http://schemas.openxmlformats.org/officeDocument/2006/math"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 name="Picture 4" descr="Picture 4"/>
          <p:cNvPicPr>
            <a:picLocks noChangeAspect="1"/>
          </p:cNvPicPr>
          <p:nvPr/>
        </p:nvPicPr>
        <p:blipFill>
          <a:blip r:embed="rId2"/>
          <a:stretch>
            <a:fillRect/>
          </a:stretch>
        </p:blipFill>
        <p:spPr>
          <a:xfrm>
            <a:off x="2085" y="-4581"/>
            <a:ext cx="12190346" cy="518837"/>
          </a:xfrm>
          <a:prstGeom prst="rect">
            <a:avLst/>
          </a:prstGeom>
          <a:ln w="12700">
            <a:miter lim="400000"/>
          </a:ln>
        </p:spPr>
      </p:pic>
      <p:pic>
        <p:nvPicPr>
          <p:cNvPr id="5" name="Picture 4">
            <a:extLst>
              <a:ext uri="{FF2B5EF4-FFF2-40B4-BE49-F238E27FC236}">
                <a16:creationId xmlns:a16="http://schemas.microsoft.com/office/drawing/2014/main" id="{DE017745-D2E4-CDF0-FE4C-FDB494A85B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14256"/>
            <a:ext cx="12192000" cy="59585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wipe/>
      </p:transition>
    </mc:Choice>
    <mc:Fallback xmlns:a14="http://schemas.microsoft.com/office/drawing/2010/main" xmlns:m="http://schemas.openxmlformats.org/officeDocument/2006/math"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 name="Picture 4" descr="Picture 4"/>
          <p:cNvPicPr>
            <a:picLocks noChangeAspect="1"/>
          </p:cNvPicPr>
          <p:nvPr/>
        </p:nvPicPr>
        <p:blipFill>
          <a:blip r:embed="rId2"/>
          <a:stretch>
            <a:fillRect/>
          </a:stretch>
        </p:blipFill>
        <p:spPr>
          <a:xfrm>
            <a:off x="2085" y="-4581"/>
            <a:ext cx="12190346" cy="518837"/>
          </a:xfrm>
          <a:prstGeom prst="rect">
            <a:avLst/>
          </a:prstGeom>
          <a:ln w="12700">
            <a:miter lim="400000"/>
          </a:ln>
        </p:spPr>
      </p:pic>
      <p:pic>
        <p:nvPicPr>
          <p:cNvPr id="3" name="Picture 2">
            <a:extLst>
              <a:ext uri="{FF2B5EF4-FFF2-40B4-BE49-F238E27FC236}">
                <a16:creationId xmlns:a16="http://schemas.microsoft.com/office/drawing/2014/main" id="{6DE72580-3D3E-902A-B6A6-BAFE85AB05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14256"/>
            <a:ext cx="12192000" cy="60875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wipe/>
      </p:transition>
    </mc:Choice>
    <mc:Fallback xmlns:a14="http://schemas.microsoft.com/office/drawing/2010/main" xmlns:m="http://schemas.openxmlformats.org/officeDocument/2006/math"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 name="Picture 4" descr="Picture 4"/>
          <p:cNvPicPr>
            <a:picLocks noChangeAspect="1"/>
          </p:cNvPicPr>
          <p:nvPr/>
        </p:nvPicPr>
        <p:blipFill>
          <a:blip r:embed="rId2"/>
          <a:stretch>
            <a:fillRect/>
          </a:stretch>
        </p:blipFill>
        <p:spPr>
          <a:xfrm>
            <a:off x="2085" y="-4581"/>
            <a:ext cx="12190346" cy="518837"/>
          </a:xfrm>
          <a:prstGeom prst="rect">
            <a:avLst/>
          </a:prstGeom>
          <a:ln w="12700">
            <a:miter lim="400000"/>
          </a:ln>
        </p:spPr>
      </p:pic>
      <p:pic>
        <p:nvPicPr>
          <p:cNvPr id="3" name="Picture 2">
            <a:extLst>
              <a:ext uri="{FF2B5EF4-FFF2-40B4-BE49-F238E27FC236}">
                <a16:creationId xmlns:a16="http://schemas.microsoft.com/office/drawing/2014/main" id="{46C3E1F9-FD65-E1F4-9EF7-1253680147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14256"/>
            <a:ext cx="12192000" cy="59585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wipe/>
      </p:transition>
    </mc:Choice>
    <mc:Fallback xmlns:a14="http://schemas.microsoft.com/office/drawing/2010/main" xmlns:m="http://schemas.openxmlformats.org/officeDocument/2006/math"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2" name="Picture 4" descr="Picture 4"/>
          <p:cNvPicPr>
            <a:picLocks noChangeAspect="1"/>
          </p:cNvPicPr>
          <p:nvPr/>
        </p:nvPicPr>
        <p:blipFill>
          <a:blip r:embed="rId2"/>
          <a:stretch>
            <a:fillRect/>
          </a:stretch>
        </p:blipFill>
        <p:spPr>
          <a:xfrm>
            <a:off x="2085" y="-4581"/>
            <a:ext cx="12190346" cy="518837"/>
          </a:xfrm>
          <a:prstGeom prst="rect">
            <a:avLst/>
          </a:prstGeom>
          <a:ln w="12700">
            <a:miter lim="400000"/>
          </a:ln>
        </p:spPr>
      </p:pic>
      <p:pic>
        <p:nvPicPr>
          <p:cNvPr id="7" name="Picture 6">
            <a:extLst>
              <a:ext uri="{FF2B5EF4-FFF2-40B4-BE49-F238E27FC236}">
                <a16:creationId xmlns:a16="http://schemas.microsoft.com/office/drawing/2014/main" id="{82EDD495-2F5E-9522-7801-8C2D1BBC22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14256"/>
            <a:ext cx="12192000" cy="59585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wipe/>
      </p:transition>
    </mc:Choice>
    <mc:Fallback xmlns:a14="http://schemas.microsoft.com/office/drawing/2010/main" xmlns:m="http://schemas.openxmlformats.org/officeDocument/2006/math"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Picture 4" descr="Picture 4"/>
          <p:cNvPicPr>
            <a:picLocks noChangeAspect="1"/>
          </p:cNvPicPr>
          <p:nvPr/>
        </p:nvPicPr>
        <p:blipFill>
          <a:blip r:embed="rId2"/>
          <a:stretch>
            <a:fillRect/>
          </a:stretch>
        </p:blipFill>
        <p:spPr>
          <a:xfrm>
            <a:off x="2085" y="-4581"/>
            <a:ext cx="12190346" cy="518837"/>
          </a:xfrm>
          <a:prstGeom prst="rect">
            <a:avLst/>
          </a:prstGeom>
          <a:ln w="12700">
            <a:miter lim="400000"/>
          </a:ln>
        </p:spPr>
      </p:pic>
      <p:pic>
        <p:nvPicPr>
          <p:cNvPr id="11" name="Picture 10">
            <a:extLst>
              <a:ext uri="{FF2B5EF4-FFF2-40B4-BE49-F238E27FC236}">
                <a16:creationId xmlns:a16="http://schemas.microsoft.com/office/drawing/2014/main" id="{56029C05-D1B7-FBA2-4463-080FFD108C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71600"/>
            <a:ext cx="12192000" cy="4114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wipe/>
      </p:transition>
    </mc:Choice>
    <mc:Fallback xmlns:a14="http://schemas.microsoft.com/office/drawing/2010/main" xmlns:m="http://schemas.openxmlformats.org/officeDocument/2006/math"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Subtitle 2"/>
          <p:cNvSpPr txBox="1">
            <a:spLocks noGrp="1"/>
          </p:cNvSpPr>
          <p:nvPr>
            <p:ph type="body" sz="quarter" idx="1"/>
          </p:nvPr>
        </p:nvSpPr>
        <p:spPr>
          <a:xfrm>
            <a:off x="747308" y="744893"/>
            <a:ext cx="10363104" cy="897093"/>
          </a:xfrm>
          <a:prstGeom prst="rect">
            <a:avLst/>
          </a:prstGeom>
        </p:spPr>
        <p:txBody>
          <a:bodyPr/>
          <a:lstStyle>
            <a:lvl1pPr>
              <a:defRPr sz="3000" b="1">
                <a:latin typeface="Bookman Old Style"/>
                <a:ea typeface="Bookman Old Style"/>
                <a:cs typeface="Bookman Old Style"/>
                <a:sym typeface="Bookman Old Style"/>
              </a:defRPr>
            </a:lvl1pPr>
          </a:lstStyle>
          <a:p>
            <a:pPr marL="0" indent="0">
              <a:buNone/>
            </a:pPr>
            <a:r>
              <a:rPr lang="en-US" dirty="0"/>
              <a:t>  </a:t>
            </a:r>
            <a:r>
              <a:rPr dirty="0"/>
              <a:t>TEAM</a:t>
            </a:r>
            <a:r>
              <a:rPr lang="en-US" dirty="0"/>
              <a:t> :</a:t>
            </a:r>
            <a:endParaRPr dirty="0"/>
          </a:p>
        </p:txBody>
      </p:sp>
      <p:graphicFrame>
        <p:nvGraphicFramePr>
          <p:cNvPr id="116" name="Table 6"/>
          <p:cNvGraphicFramePr/>
          <p:nvPr>
            <p:extLst>
              <p:ext uri="{D42A27DB-BD31-4B8C-83A1-F6EECF244321}">
                <p14:modId xmlns:p14="http://schemas.microsoft.com/office/powerpoint/2010/main" val="4053734510"/>
              </p:ext>
            </p:extLst>
          </p:nvPr>
        </p:nvGraphicFramePr>
        <p:xfrm>
          <a:off x="1061884" y="1396181"/>
          <a:ext cx="9552837" cy="4882021"/>
        </p:xfrm>
        <a:graphic>
          <a:graphicData uri="http://schemas.openxmlformats.org/drawingml/2006/table">
            <a:tbl>
              <a:tblPr firstRow="1" bandRow="1">
                <a:tableStyleId>{4C3C2611-4C71-4FC5-86AE-919BDF0F9419}</a:tableStyleId>
              </a:tblPr>
              <a:tblGrid>
                <a:gridCol w="3184279">
                  <a:extLst>
                    <a:ext uri="{9D8B030D-6E8A-4147-A177-3AD203B41FA5}">
                      <a16:colId xmlns:a16="http://schemas.microsoft.com/office/drawing/2014/main" val="20000"/>
                    </a:ext>
                  </a:extLst>
                </a:gridCol>
                <a:gridCol w="3184279">
                  <a:extLst>
                    <a:ext uri="{9D8B030D-6E8A-4147-A177-3AD203B41FA5}">
                      <a16:colId xmlns:a16="http://schemas.microsoft.com/office/drawing/2014/main" val="20001"/>
                    </a:ext>
                  </a:extLst>
                </a:gridCol>
                <a:gridCol w="3184279">
                  <a:extLst>
                    <a:ext uri="{9D8B030D-6E8A-4147-A177-3AD203B41FA5}">
                      <a16:colId xmlns:a16="http://schemas.microsoft.com/office/drawing/2014/main" val="20002"/>
                    </a:ext>
                  </a:extLst>
                </a:gridCol>
              </a:tblGrid>
              <a:tr h="1091380">
                <a:tc>
                  <a:txBody>
                    <a:bodyPr/>
                    <a:lstStyle/>
                    <a:p>
                      <a:pPr algn="l">
                        <a:defRPr sz="1800" b="0">
                          <a:solidFill>
                            <a:srgbClr val="000000"/>
                          </a:solidFill>
                        </a:defRPr>
                      </a:pPr>
                      <a:r>
                        <a:rPr sz="1200" b="1" dirty="0">
                          <a:solidFill>
                            <a:srgbClr val="FFFFFF"/>
                          </a:solidFill>
                        </a:rPr>
                        <a:t>USN NUMBER</a:t>
                      </a:r>
                    </a:p>
                  </a:txBody>
                  <a:tcPr marL="29321" marR="29321" marT="29321" marB="29321" horzOverflow="overflow"/>
                </a:tc>
                <a:tc>
                  <a:txBody>
                    <a:bodyPr/>
                    <a:lstStyle/>
                    <a:p>
                      <a:pPr algn="l">
                        <a:defRPr sz="1800" b="0">
                          <a:solidFill>
                            <a:srgbClr val="000000"/>
                          </a:solidFill>
                        </a:defRPr>
                      </a:pPr>
                      <a:r>
                        <a:rPr sz="1200" b="1">
                          <a:solidFill>
                            <a:srgbClr val="FFFFFF"/>
                          </a:solidFill>
                        </a:rPr>
                        <a:t>NAME</a:t>
                      </a:r>
                    </a:p>
                  </a:txBody>
                  <a:tcPr marL="29321" marR="29321" marT="29321" marB="29321" horzOverflow="overflow"/>
                </a:tc>
                <a:tc>
                  <a:txBody>
                    <a:bodyPr/>
                    <a:lstStyle/>
                    <a:p>
                      <a:pPr algn="l">
                        <a:defRPr sz="1800"/>
                      </a:pPr>
                      <a:r>
                        <a:rPr lang="en-US" dirty="0"/>
                        <a:t>DEPARTMENT</a:t>
                      </a:r>
                      <a:endParaRPr dirty="0"/>
                    </a:p>
                  </a:txBody>
                  <a:tcPr marL="29321" marR="29321" marT="29321" marB="29321" horzOverflow="overflow"/>
                </a:tc>
                <a:extLst>
                  <a:ext uri="{0D108BD9-81ED-4DB2-BD59-A6C34878D82A}">
                    <a16:rowId xmlns:a16="http://schemas.microsoft.com/office/drawing/2014/main" val="10000"/>
                  </a:ext>
                </a:extLst>
              </a:tr>
              <a:tr h="1011789">
                <a:tc>
                  <a:txBody>
                    <a:bodyPr/>
                    <a:lstStyle/>
                    <a:p>
                      <a:pPr algn="l">
                        <a:defRPr sz="1800"/>
                      </a:pPr>
                      <a:r>
                        <a:rPr dirty="0"/>
                        <a:t>1RV23CS166</a:t>
                      </a:r>
                    </a:p>
                  </a:txBody>
                  <a:tcPr marL="29321" marR="29321" marT="29321" marB="29321" horzOverflow="overflow"/>
                </a:tc>
                <a:tc>
                  <a:txBody>
                    <a:bodyPr/>
                    <a:lstStyle/>
                    <a:p>
                      <a:pPr algn="l">
                        <a:defRPr sz="1800"/>
                      </a:pPr>
                      <a:r>
                        <a:rPr sz="1500"/>
                        <a:t> PIYUSH KHERIA</a:t>
                      </a:r>
                    </a:p>
                  </a:txBody>
                  <a:tcPr marL="29321" marR="29321" marT="29321" marB="29321" horzOverflow="overflow"/>
                </a:tc>
                <a:tc>
                  <a:txBody>
                    <a:bodyPr/>
                    <a:lstStyle/>
                    <a:p>
                      <a:pPr algn="ctr">
                        <a:defRPr sz="1800"/>
                      </a:pPr>
                      <a:r>
                        <a:rPr sz="1500" dirty="0"/>
                        <a:t>  </a:t>
                      </a:r>
                      <a:r>
                        <a:rPr lang="en-US" sz="1500" dirty="0"/>
                        <a:t>CSE</a:t>
                      </a:r>
                      <a:r>
                        <a:rPr sz="1500" dirty="0"/>
                        <a:t>           </a:t>
                      </a:r>
                    </a:p>
                  </a:txBody>
                  <a:tcPr marL="29321" marR="29321" marT="29321" marB="29321" horzOverflow="overflow"/>
                </a:tc>
                <a:extLst>
                  <a:ext uri="{0D108BD9-81ED-4DB2-BD59-A6C34878D82A}">
                    <a16:rowId xmlns:a16="http://schemas.microsoft.com/office/drawing/2014/main" val="10001"/>
                  </a:ext>
                </a:extLst>
              </a:tr>
              <a:tr h="926284">
                <a:tc>
                  <a:txBody>
                    <a:bodyPr/>
                    <a:lstStyle/>
                    <a:p>
                      <a:pPr algn="l">
                        <a:defRPr sz="1800"/>
                      </a:pPr>
                      <a:r>
                        <a:rPr dirty="0"/>
                        <a:t>1RV23</a:t>
                      </a:r>
                      <a:r>
                        <a:rPr lang="en-US" dirty="0"/>
                        <a:t>I</a:t>
                      </a:r>
                      <a:r>
                        <a:rPr dirty="0"/>
                        <a:t>S088</a:t>
                      </a:r>
                    </a:p>
                  </a:txBody>
                  <a:tcPr marL="29321" marR="29321" marT="29321" marB="29321" horzOverflow="overflow"/>
                </a:tc>
                <a:tc>
                  <a:txBody>
                    <a:bodyPr/>
                    <a:lstStyle/>
                    <a:p>
                      <a:pPr algn="l">
                        <a:defRPr sz="1800"/>
                      </a:pPr>
                      <a:r>
                        <a:rPr sz="1500"/>
                        <a:t>PRARTHANA HIMANSHU  UPADHYAYA </a:t>
                      </a:r>
                    </a:p>
                  </a:txBody>
                  <a:tcPr marL="29321" marR="29321" marT="29321" marB="29321" horzOverflow="overflow"/>
                </a:tc>
                <a:tc>
                  <a:txBody>
                    <a:bodyPr/>
                    <a:lstStyle/>
                    <a:p>
                      <a:pPr algn="l">
                        <a:defRPr sz="1800"/>
                      </a:pPr>
                      <a:r>
                        <a:rPr sz="1500" dirty="0"/>
                        <a:t>           </a:t>
                      </a:r>
                      <a:r>
                        <a:rPr lang="en-US" sz="1500" dirty="0"/>
                        <a:t>            </a:t>
                      </a:r>
                      <a:r>
                        <a:rPr sz="1500" dirty="0"/>
                        <a:t>      </a:t>
                      </a:r>
                      <a:r>
                        <a:rPr lang="en-US" sz="1500" dirty="0"/>
                        <a:t>ISE</a:t>
                      </a:r>
                      <a:r>
                        <a:rPr sz="1500" dirty="0"/>
                        <a:t>              </a:t>
                      </a:r>
                    </a:p>
                  </a:txBody>
                  <a:tcPr marL="29321" marR="29321" marT="29321" marB="29321" horzOverflow="overflow"/>
                </a:tc>
                <a:extLst>
                  <a:ext uri="{0D108BD9-81ED-4DB2-BD59-A6C34878D82A}">
                    <a16:rowId xmlns:a16="http://schemas.microsoft.com/office/drawing/2014/main" val="10002"/>
                  </a:ext>
                </a:extLst>
              </a:tr>
              <a:tr h="926284">
                <a:tc>
                  <a:txBody>
                    <a:bodyPr/>
                    <a:lstStyle/>
                    <a:p>
                      <a:pPr algn="l">
                        <a:defRPr sz="1800"/>
                      </a:pPr>
                      <a:r>
                        <a:rPr lang="en-US" dirty="0"/>
                        <a:t>1RV23EC128</a:t>
                      </a:r>
                      <a:endParaRPr dirty="0"/>
                    </a:p>
                  </a:txBody>
                  <a:tcPr marL="29321" marR="29321" marT="29321" marB="29321" horzOverflow="overflow"/>
                </a:tc>
                <a:tc>
                  <a:txBody>
                    <a:bodyPr/>
                    <a:lstStyle/>
                    <a:p>
                      <a:pPr algn="l">
                        <a:defRPr sz="1800"/>
                      </a:pPr>
                      <a:r>
                        <a:rPr sz="1600"/>
                        <a:t>SALONI JHADAV</a:t>
                      </a:r>
                    </a:p>
                  </a:txBody>
                  <a:tcPr marL="29321" marR="29321" marT="29321" marB="29321" horzOverflow="overflow"/>
                </a:tc>
                <a:tc>
                  <a:txBody>
                    <a:bodyPr/>
                    <a:lstStyle/>
                    <a:p>
                      <a:pPr algn="l">
                        <a:defRPr sz="1800"/>
                      </a:pPr>
                      <a:r>
                        <a:rPr sz="1500" dirty="0"/>
                        <a:t>                             </a:t>
                      </a:r>
                      <a:r>
                        <a:rPr lang="en-US" sz="1500" dirty="0"/>
                        <a:t>ECE</a:t>
                      </a:r>
                      <a:endParaRPr sz="1500" dirty="0"/>
                    </a:p>
                  </a:txBody>
                  <a:tcPr marL="29321" marR="29321" marT="29321" marB="29321" horzOverflow="overflow"/>
                </a:tc>
                <a:extLst>
                  <a:ext uri="{0D108BD9-81ED-4DB2-BD59-A6C34878D82A}">
                    <a16:rowId xmlns:a16="http://schemas.microsoft.com/office/drawing/2014/main" val="10003"/>
                  </a:ext>
                </a:extLst>
              </a:tr>
              <a:tr h="926284">
                <a:tc>
                  <a:txBody>
                    <a:bodyPr/>
                    <a:lstStyle/>
                    <a:p>
                      <a:pPr algn="l">
                        <a:defRPr sz="1800"/>
                      </a:pPr>
                      <a:r>
                        <a:rPr lang="en-US" dirty="0"/>
                        <a:t>1RV23EI009</a:t>
                      </a:r>
                      <a:endParaRPr dirty="0"/>
                    </a:p>
                  </a:txBody>
                  <a:tcPr marL="29321" marR="29321" marT="29321" marB="29321" horzOverflow="overflow"/>
                </a:tc>
                <a:tc>
                  <a:txBody>
                    <a:bodyPr/>
                    <a:lstStyle/>
                    <a:p>
                      <a:pPr algn="l">
                        <a:defRPr sz="1800"/>
                      </a:pPr>
                      <a:r>
                        <a:rPr sz="1500"/>
                        <a:t>ARNAV SINGHAL</a:t>
                      </a:r>
                    </a:p>
                  </a:txBody>
                  <a:tcPr marL="29321" marR="29321" marT="29321" marB="29321" horzOverflow="overflow"/>
                </a:tc>
                <a:tc>
                  <a:txBody>
                    <a:bodyPr/>
                    <a:lstStyle/>
                    <a:p>
                      <a:pPr algn="l">
                        <a:defRPr sz="1800"/>
                      </a:pPr>
                      <a:r>
                        <a:rPr lang="en-US" sz="1500" dirty="0"/>
                        <a:t>                            EIE</a:t>
                      </a:r>
                      <a:endParaRPr sz="1500" dirty="0"/>
                    </a:p>
                  </a:txBody>
                  <a:tcPr marL="29321" marR="29321" marT="29321" marB="29321" horzOverflow="overflow"/>
                </a:tc>
                <a:extLst>
                  <a:ext uri="{0D108BD9-81ED-4DB2-BD59-A6C34878D82A}">
                    <a16:rowId xmlns:a16="http://schemas.microsoft.com/office/drawing/2014/main" val="10004"/>
                  </a:ext>
                </a:extLst>
              </a:tr>
            </a:tbl>
          </a:graphicData>
        </a:graphic>
      </p:graphicFrame>
      <p:pic>
        <p:nvPicPr>
          <p:cNvPr id="117" name="Picture 1" descr="Picture 1"/>
          <p:cNvPicPr>
            <a:picLocks noChangeAspect="1"/>
          </p:cNvPicPr>
          <p:nvPr/>
        </p:nvPicPr>
        <p:blipFill>
          <a:blip r:embed="rId2"/>
          <a:stretch>
            <a:fillRect/>
          </a:stretch>
        </p:blipFill>
        <p:spPr>
          <a:xfrm>
            <a:off x="1116" y="-4581"/>
            <a:ext cx="12190347" cy="58834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a14="http://schemas.microsoft.com/office/drawing/2010/main" xmlns:m="http://schemas.openxmlformats.org/officeDocument/2006/math"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Title 1"/>
          <p:cNvSpPr txBox="1">
            <a:spLocks noGrp="1"/>
          </p:cNvSpPr>
          <p:nvPr>
            <p:ph type="title"/>
          </p:nvPr>
        </p:nvSpPr>
        <p:spPr>
          <a:xfrm>
            <a:off x="609650" y="497238"/>
            <a:ext cx="10972701" cy="406248"/>
          </a:xfrm>
          <a:prstGeom prst="rect">
            <a:avLst/>
          </a:prstGeom>
        </p:spPr>
        <p:txBody>
          <a:bodyPr lIns="0" tIns="0" rIns="0" bIns="0" anchor="t">
            <a:normAutofit fontScale="90000"/>
          </a:bodyPr>
          <a:lstStyle>
            <a:lvl1pPr>
              <a:defRPr sz="2700" b="1">
                <a:latin typeface="Bookman Old Style"/>
                <a:ea typeface="Bookman Old Style"/>
                <a:cs typeface="Bookman Old Style"/>
                <a:sym typeface="Bookman Old Style"/>
              </a:defRPr>
            </a:lvl1pPr>
          </a:lstStyle>
          <a:p>
            <a:r>
              <a:rPr dirty="0"/>
              <a:t> </a:t>
            </a:r>
            <a:r>
              <a:rPr sz="4400" dirty="0"/>
              <a:t>CHALLENGES</a:t>
            </a:r>
            <a:endParaRPr dirty="0"/>
          </a:p>
        </p:txBody>
      </p:sp>
      <p:sp>
        <p:nvSpPr>
          <p:cNvPr id="247" name="Text Placeholder 2"/>
          <p:cNvSpPr txBox="1">
            <a:spLocks noGrp="1"/>
          </p:cNvSpPr>
          <p:nvPr>
            <p:ph type="body" idx="1"/>
          </p:nvPr>
        </p:nvSpPr>
        <p:spPr>
          <a:xfrm>
            <a:off x="169334" y="1567542"/>
            <a:ext cx="11826426" cy="5164951"/>
          </a:xfrm>
          <a:prstGeom prst="rect">
            <a:avLst/>
          </a:prstGeom>
        </p:spPr>
        <p:txBody>
          <a:bodyPr lIns="0" tIns="0" rIns="0" bIns="0">
            <a:normAutofit/>
          </a:bodyPr>
          <a:lstStyle/>
          <a:p>
            <a:pPr marL="293201" indent="-293201">
              <a:defRPr sz="1700"/>
            </a:pPr>
            <a:r>
              <a:rPr lang="en-IN" sz="2400" dirty="0">
                <a:latin typeface="Times New Roman" panose="02020603050405020304" pitchFamily="18" charset="0"/>
                <a:cs typeface="Times New Roman" panose="02020603050405020304" pitchFamily="18" charset="0"/>
              </a:rPr>
              <a:t>Ensuring consistent access to the camera and capturing high quality images for visual computing</a:t>
            </a:r>
          </a:p>
          <a:p>
            <a:pPr marL="293201" indent="-293201">
              <a:defRPr sz="1700"/>
            </a:pPr>
            <a:r>
              <a:rPr lang="en-IN" sz="2400" dirty="0">
                <a:latin typeface="Times New Roman" panose="02020603050405020304" pitchFamily="18" charset="0"/>
                <a:cs typeface="Times New Roman" panose="02020603050405020304" pitchFamily="18" charset="0"/>
              </a:rPr>
              <a:t>Finding a training set while maintaining high detection accuracy under different lighting conditions, angles, and distances</a:t>
            </a:r>
          </a:p>
          <a:p>
            <a:pPr marL="293201" indent="-293201">
              <a:defRPr sz="1700"/>
            </a:pPr>
            <a:r>
              <a:rPr lang="en-IN" sz="2400" dirty="0">
                <a:latin typeface="Times New Roman" panose="02020603050405020304" pitchFamily="18" charset="0"/>
                <a:cs typeface="Times New Roman" panose="02020603050405020304" pitchFamily="18" charset="0"/>
              </a:rPr>
              <a:t>Efficiently integrating scanned data object detection results with the inventory management database while ensuring data consistency and performance </a:t>
            </a:r>
          </a:p>
          <a:p>
            <a:pPr marL="293201" indent="-293201">
              <a:defRPr sz="1700"/>
            </a:pPr>
            <a:r>
              <a:rPr lang="en-IN" sz="2400" dirty="0">
                <a:latin typeface="Times New Roman" panose="02020603050405020304" pitchFamily="18" charset="0"/>
                <a:cs typeface="Times New Roman" panose="02020603050405020304" pitchFamily="18" charset="0"/>
              </a:rPr>
              <a:t>Creating a labelled dataset for training and validating object detection models, time consuming and requires accuracy</a:t>
            </a:r>
          </a:p>
          <a:p>
            <a:pPr marL="293201" indent="-293201">
              <a:defRPr sz="1700"/>
            </a:pPr>
            <a:r>
              <a:rPr lang="en-IN" sz="2400" dirty="0">
                <a:latin typeface="Times New Roman" panose="02020603050405020304" pitchFamily="18" charset="0"/>
                <a:cs typeface="Times New Roman" panose="02020603050405020304" pitchFamily="18" charset="0"/>
              </a:rPr>
              <a:t>Identifying and resolving issues during testing, especially for complex tasks like object detection and database integration </a:t>
            </a:r>
          </a:p>
          <a:p>
            <a:pPr marL="293201" indent="-293201">
              <a:defRPr sz="1700"/>
            </a:pPr>
            <a:r>
              <a:rPr lang="en-IN" sz="2400" dirty="0">
                <a:latin typeface="Times New Roman" panose="02020603050405020304" pitchFamily="18" charset="0"/>
                <a:cs typeface="Times New Roman" panose="02020603050405020304" pitchFamily="18" charset="0"/>
              </a:rPr>
              <a:t>Bringing non-technical members up to speed with necessary skills like basic Python, SQL, and computer vision concepts</a:t>
            </a:r>
          </a:p>
          <a:p>
            <a:pPr marL="293201" indent="-293201">
              <a:defRPr sz="1700"/>
            </a:pPr>
            <a:endParaRPr lang="en-IN" sz="2400" dirty="0">
              <a:latin typeface="Times New Roman" panose="02020603050405020304" pitchFamily="18" charset="0"/>
              <a:cs typeface="Times New Roman" panose="02020603050405020304" pitchFamily="18" charset="0"/>
            </a:endParaRPr>
          </a:p>
          <a:p>
            <a:pPr marL="293201" indent="-293201">
              <a:defRPr sz="1700"/>
            </a:pPr>
            <a:endParaRPr lang="en-IN" sz="2400" dirty="0">
              <a:latin typeface="Times New Roman" panose="02020603050405020304" pitchFamily="18" charset="0"/>
              <a:cs typeface="Times New Roman" panose="02020603050405020304" pitchFamily="18" charset="0"/>
            </a:endParaRPr>
          </a:p>
          <a:p>
            <a:pPr marL="293201" indent="-293201">
              <a:defRPr sz="1700"/>
            </a:pPr>
            <a:endParaRPr lang="en-IN" sz="2400" dirty="0">
              <a:latin typeface="Times New Roman" panose="02020603050405020304" pitchFamily="18" charset="0"/>
              <a:cs typeface="Times New Roman" panose="02020603050405020304" pitchFamily="18" charset="0"/>
            </a:endParaRPr>
          </a:p>
          <a:p>
            <a:pPr marL="293201" indent="-293201">
              <a:defRPr sz="1700"/>
            </a:pPr>
            <a:endParaRPr lang="en-IN" sz="2400" dirty="0">
              <a:latin typeface="Times New Roman" panose="02020603050405020304" pitchFamily="18" charset="0"/>
              <a:cs typeface="Times New Roman" panose="02020603050405020304" pitchFamily="18" charset="0"/>
            </a:endParaRPr>
          </a:p>
          <a:p>
            <a:pPr marL="293201" indent="-293201">
              <a:defRPr sz="1700"/>
            </a:pPr>
            <a:endParaRPr lang="en-IN" sz="2400" dirty="0">
              <a:latin typeface="Times New Roman" panose="02020603050405020304" pitchFamily="18" charset="0"/>
              <a:cs typeface="Times New Roman" panose="02020603050405020304" pitchFamily="18" charset="0"/>
            </a:endParaRPr>
          </a:p>
          <a:p>
            <a:pPr marL="0" indent="0">
              <a:buNone/>
              <a:defRPr sz="1700"/>
            </a:pPr>
            <a:endParaRPr dirty="0"/>
          </a:p>
        </p:txBody>
      </p:sp>
      <p:pic>
        <p:nvPicPr>
          <p:cNvPr id="248" name="Picture 4" descr="Picture 4"/>
          <p:cNvPicPr>
            <a:picLocks noChangeAspect="1"/>
          </p:cNvPicPr>
          <p:nvPr/>
        </p:nvPicPr>
        <p:blipFill>
          <a:blip r:embed="rId2"/>
          <a:stretch>
            <a:fillRect/>
          </a:stretch>
        </p:blipFill>
        <p:spPr>
          <a:xfrm>
            <a:off x="2071" y="-4581"/>
            <a:ext cx="12190346" cy="50746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14="http://schemas.microsoft.com/office/drawing/2010/main" xmlns:m="http://schemas.openxmlformats.org/officeDocument/2006/math" xmlns="">
      <p:transition spd="fast">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Title 1"/>
          <p:cNvSpPr txBox="1">
            <a:spLocks noGrp="1"/>
          </p:cNvSpPr>
          <p:nvPr>
            <p:ph type="title"/>
          </p:nvPr>
        </p:nvSpPr>
        <p:spPr>
          <a:xfrm>
            <a:off x="609650" y="497238"/>
            <a:ext cx="10972701" cy="406248"/>
          </a:xfrm>
          <a:prstGeom prst="rect">
            <a:avLst/>
          </a:prstGeom>
        </p:spPr>
        <p:txBody>
          <a:bodyPr lIns="0" tIns="0" rIns="0" bIns="0" anchor="t">
            <a:normAutofit fontScale="90000"/>
          </a:bodyPr>
          <a:lstStyle>
            <a:lvl1pPr>
              <a:defRPr sz="2700" b="1">
                <a:latin typeface="Bookman Old Style"/>
                <a:ea typeface="Bookman Old Style"/>
                <a:cs typeface="Bookman Old Style"/>
                <a:sym typeface="Bookman Old Style"/>
              </a:defRPr>
            </a:lvl1pPr>
          </a:lstStyle>
          <a:p>
            <a:r>
              <a:rPr dirty="0"/>
              <a:t> </a:t>
            </a:r>
            <a:r>
              <a:rPr lang="en-IN" sz="4000" dirty="0"/>
              <a:t>FUTURE SCOPE </a:t>
            </a:r>
            <a:endParaRPr dirty="0"/>
          </a:p>
        </p:txBody>
      </p:sp>
      <p:sp>
        <p:nvSpPr>
          <p:cNvPr id="247" name="Text Placeholder 2"/>
          <p:cNvSpPr txBox="1">
            <a:spLocks noGrp="1"/>
          </p:cNvSpPr>
          <p:nvPr>
            <p:ph type="body" idx="1"/>
          </p:nvPr>
        </p:nvSpPr>
        <p:spPr>
          <a:xfrm>
            <a:off x="169334" y="1567542"/>
            <a:ext cx="11826426" cy="5164951"/>
          </a:xfrm>
          <a:prstGeom prst="rect">
            <a:avLst/>
          </a:prstGeom>
        </p:spPr>
        <p:txBody>
          <a:bodyPr lIns="0" tIns="0" rIns="0" bIns="0">
            <a:normAutofit/>
          </a:bodyPr>
          <a:lstStyle/>
          <a:p>
            <a:pPr marL="293201" indent="-293201">
              <a:defRPr sz="1700"/>
            </a:pPr>
            <a:r>
              <a:rPr lang="en-IN" sz="2400" dirty="0">
                <a:latin typeface="Times New Roman" panose="02020603050405020304" pitchFamily="18" charset="0"/>
                <a:cs typeface="Times New Roman" panose="02020603050405020304" pitchFamily="18" charset="0"/>
              </a:rPr>
              <a:t>Decentralisation of inventory tracking by integrating blockchain concepts. </a:t>
            </a:r>
          </a:p>
          <a:p>
            <a:pPr marL="293201" indent="-293201">
              <a:defRPr sz="1700"/>
            </a:pPr>
            <a:r>
              <a:rPr lang="en-IN" sz="2400" dirty="0">
                <a:latin typeface="Times New Roman" panose="02020603050405020304" pitchFamily="18" charset="0"/>
                <a:cs typeface="Times New Roman" panose="02020603050405020304" pitchFamily="18" charset="0"/>
              </a:rPr>
              <a:t>Smart Contract – Driven Automated Reordering and Tokenisation of inventory items.</a:t>
            </a:r>
          </a:p>
          <a:p>
            <a:pPr marL="293201" indent="-293201">
              <a:defRPr sz="1700"/>
            </a:pPr>
            <a:r>
              <a:rPr lang="en-IN" sz="2400" dirty="0">
                <a:latin typeface="Times New Roman" panose="02020603050405020304" pitchFamily="18" charset="0"/>
                <a:cs typeface="Times New Roman" panose="02020603050405020304" pitchFamily="18" charset="0"/>
              </a:rPr>
              <a:t>AI powered Inventory Optimisation – Use machine learning algorithms to analyse historical sales data, predict future demand, and optimise inventory levels. </a:t>
            </a:r>
          </a:p>
          <a:p>
            <a:pPr marL="293201" indent="-293201">
              <a:defRPr sz="1700"/>
            </a:pPr>
            <a:r>
              <a:rPr lang="en-IN" sz="2400" dirty="0">
                <a:latin typeface="Times New Roman" panose="02020603050405020304" pitchFamily="18" charset="0"/>
                <a:cs typeface="Times New Roman" panose="02020603050405020304" pitchFamily="18" charset="0"/>
              </a:rPr>
              <a:t>Use AR technology to provide warehouse staff with real-time, visual inventory information through AR glasses or mobile devices. </a:t>
            </a:r>
          </a:p>
          <a:p>
            <a:pPr marL="293201" indent="-293201">
              <a:defRPr sz="1700"/>
            </a:pPr>
            <a:r>
              <a:rPr lang="en-IN" sz="2400" dirty="0">
                <a:latin typeface="Times New Roman" panose="02020603050405020304" pitchFamily="18" charset="0"/>
                <a:cs typeface="Times New Roman" panose="02020603050405020304" pitchFamily="18" charset="0"/>
              </a:rPr>
              <a:t>Use IoT devices (</a:t>
            </a:r>
            <a:r>
              <a:rPr lang="en-IN" sz="2400" dirty="0" err="1">
                <a:latin typeface="Times New Roman" panose="02020603050405020304" pitchFamily="18" charset="0"/>
                <a:cs typeface="Times New Roman" panose="02020603050405020304" pitchFamily="18" charset="0"/>
              </a:rPr>
              <a:t>eg</a:t>
            </a:r>
            <a:r>
              <a:rPr lang="en-IN" sz="2400" dirty="0">
                <a:latin typeface="Times New Roman" panose="02020603050405020304" pitchFamily="18" charset="0"/>
                <a:cs typeface="Times New Roman" panose="02020603050405020304" pitchFamily="18" charset="0"/>
              </a:rPr>
              <a:t>, RFID tags, smart shelves) to provide real-time visibility into inventory status and location. </a:t>
            </a:r>
          </a:p>
          <a:p>
            <a:pPr marL="293201" indent="-293201">
              <a:defRPr sz="1700"/>
            </a:pPr>
            <a:endParaRPr lang="en-IN" sz="2400" dirty="0">
              <a:latin typeface="Times New Roman" panose="02020603050405020304" pitchFamily="18" charset="0"/>
              <a:cs typeface="Times New Roman" panose="02020603050405020304" pitchFamily="18" charset="0"/>
            </a:endParaRPr>
          </a:p>
          <a:p>
            <a:pPr marL="293201" indent="-293201">
              <a:defRPr sz="1700"/>
            </a:pPr>
            <a:endParaRPr lang="en-IN" sz="2400" dirty="0">
              <a:latin typeface="Times New Roman" panose="02020603050405020304" pitchFamily="18" charset="0"/>
              <a:cs typeface="Times New Roman" panose="02020603050405020304" pitchFamily="18" charset="0"/>
            </a:endParaRPr>
          </a:p>
          <a:p>
            <a:pPr marL="293201" indent="-293201">
              <a:defRPr sz="1700"/>
            </a:pPr>
            <a:endParaRPr lang="en-IN" sz="2400" dirty="0">
              <a:latin typeface="Times New Roman" panose="02020603050405020304" pitchFamily="18" charset="0"/>
              <a:cs typeface="Times New Roman" panose="02020603050405020304" pitchFamily="18" charset="0"/>
            </a:endParaRPr>
          </a:p>
          <a:p>
            <a:pPr marL="293201" indent="-293201">
              <a:defRPr sz="1700"/>
            </a:pPr>
            <a:endParaRPr lang="en-IN" sz="2400" dirty="0">
              <a:latin typeface="Times New Roman" panose="02020603050405020304" pitchFamily="18" charset="0"/>
              <a:cs typeface="Times New Roman" panose="02020603050405020304" pitchFamily="18" charset="0"/>
            </a:endParaRPr>
          </a:p>
          <a:p>
            <a:pPr marL="0" indent="0">
              <a:buNone/>
              <a:defRPr sz="1700"/>
            </a:pPr>
            <a:endParaRPr dirty="0"/>
          </a:p>
        </p:txBody>
      </p:sp>
      <p:pic>
        <p:nvPicPr>
          <p:cNvPr id="248" name="Picture 4" descr="Picture 4"/>
          <p:cNvPicPr>
            <a:picLocks noChangeAspect="1"/>
          </p:cNvPicPr>
          <p:nvPr/>
        </p:nvPicPr>
        <p:blipFill>
          <a:blip r:embed="rId2"/>
          <a:stretch>
            <a:fillRect/>
          </a:stretch>
        </p:blipFill>
        <p:spPr>
          <a:xfrm>
            <a:off x="2071" y="-4581"/>
            <a:ext cx="12190346" cy="507464"/>
          </a:xfrm>
          <a:prstGeom prst="rect">
            <a:avLst/>
          </a:prstGeom>
          <a:ln w="12700">
            <a:miter lim="400000"/>
          </a:ln>
        </p:spPr>
      </p:pic>
    </p:spTree>
    <p:extLst>
      <p:ext uri="{BB962C8B-B14F-4D97-AF65-F5344CB8AC3E}">
        <p14:creationId xmlns:p14="http://schemas.microsoft.com/office/powerpoint/2010/main" val="39007487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a14="http://schemas.microsoft.com/office/drawing/2010/main" xmlns:m="http://schemas.openxmlformats.org/officeDocument/2006/math" xmlns="">
      <p:transition spd="fast">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ext Placeholder 2"/>
          <p:cNvSpPr txBox="1">
            <a:spLocks noGrp="1"/>
          </p:cNvSpPr>
          <p:nvPr>
            <p:ph type="body" sz="half" idx="1"/>
          </p:nvPr>
        </p:nvSpPr>
        <p:spPr>
          <a:xfrm>
            <a:off x="2274395" y="1718210"/>
            <a:ext cx="7650296" cy="2984451"/>
          </a:xfrm>
          <a:prstGeom prst="rect">
            <a:avLst/>
          </a:prstGeom>
        </p:spPr>
        <p:txBody>
          <a:bodyPr lIns="0" tIns="0" rIns="0" bIns="0"/>
          <a:lstStyle>
            <a:lvl1pPr marL="0" indent="0">
              <a:buSzTx/>
              <a:buNone/>
              <a:defRPr sz="6100">
                <a:latin typeface="Bookman Old Style"/>
                <a:ea typeface="Bookman Old Style"/>
                <a:cs typeface="Bookman Old Style"/>
                <a:sym typeface="Bookman Old Style"/>
              </a:defRPr>
            </a:lvl1pPr>
          </a:lstStyle>
          <a:p>
            <a:pPr algn="ctr"/>
            <a:r>
              <a:rPr dirty="0"/>
              <a:t>THANK </a:t>
            </a:r>
            <a:endParaRPr lang="en-IN" dirty="0"/>
          </a:p>
          <a:p>
            <a:pPr algn="ctr"/>
            <a:r>
              <a:rPr dirty="0"/>
              <a:t>YOU</a:t>
            </a:r>
          </a:p>
        </p:txBody>
      </p:sp>
      <p:pic>
        <p:nvPicPr>
          <p:cNvPr id="255" name="Picture 3" descr="Picture 3"/>
          <p:cNvPicPr>
            <a:picLocks noChangeAspect="1"/>
          </p:cNvPicPr>
          <p:nvPr/>
        </p:nvPicPr>
        <p:blipFill>
          <a:blip r:embed="rId2"/>
          <a:stretch>
            <a:fillRect/>
          </a:stretch>
        </p:blipFill>
        <p:spPr>
          <a:xfrm>
            <a:off x="5743" y="3728"/>
            <a:ext cx="12186470" cy="53774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itle 1"/>
          <p:cNvSpPr txBox="1">
            <a:spLocks noGrp="1"/>
          </p:cNvSpPr>
          <p:nvPr>
            <p:ph type="title"/>
          </p:nvPr>
        </p:nvSpPr>
        <p:spPr>
          <a:xfrm>
            <a:off x="609650" y="608829"/>
            <a:ext cx="10972701" cy="425429"/>
          </a:xfrm>
          <a:prstGeom prst="rect">
            <a:avLst/>
          </a:prstGeom>
        </p:spPr>
        <p:txBody>
          <a:bodyPr lIns="0" tIns="0" rIns="0" bIns="0" anchor="t"/>
          <a:lstStyle/>
          <a:p>
            <a:pPr>
              <a:defRPr sz="3000">
                <a:latin typeface="Bookman Old Style"/>
                <a:ea typeface="Bookman Old Style"/>
                <a:cs typeface="Bookman Old Style"/>
                <a:sym typeface="Bookman Old Style"/>
              </a:defRPr>
            </a:pPr>
            <a:r>
              <a:rPr dirty="0"/>
              <a:t>                                                    </a:t>
            </a:r>
            <a:r>
              <a:rPr b="1" dirty="0"/>
              <a:t>LIST</a:t>
            </a:r>
            <a:r>
              <a:rPr b="1" dirty="0">
                <a:solidFill>
                  <a:srgbClr val="262626"/>
                </a:solidFill>
              </a:rPr>
              <a:t> OF CONTENTS</a:t>
            </a:r>
          </a:p>
        </p:txBody>
      </p:sp>
      <p:sp>
        <p:nvSpPr>
          <p:cNvPr id="120" name="Text Placeholder 2"/>
          <p:cNvSpPr txBox="1">
            <a:spLocks noGrp="1"/>
          </p:cNvSpPr>
          <p:nvPr>
            <p:ph type="body" idx="1"/>
          </p:nvPr>
        </p:nvSpPr>
        <p:spPr>
          <a:xfrm>
            <a:off x="329415" y="1132140"/>
            <a:ext cx="10972191" cy="5117031"/>
          </a:xfrm>
          <a:prstGeom prst="rect">
            <a:avLst/>
          </a:prstGeom>
        </p:spPr>
        <p:txBody>
          <a:bodyPr lIns="0" tIns="0" rIns="0" bIns="0"/>
          <a:lstStyle/>
          <a:p>
            <a:pPr marL="329852" indent="-329852">
              <a:buFontTx/>
              <a:buAutoNum type="arabicPeriod"/>
              <a:defRPr sz="2000"/>
            </a:pPr>
            <a:r>
              <a:t>Introduction</a:t>
            </a:r>
          </a:p>
          <a:p>
            <a:pPr marL="329852" indent="-329852">
              <a:buFontTx/>
              <a:buAutoNum type="arabicPeriod"/>
              <a:defRPr sz="2000"/>
            </a:pPr>
            <a:endParaRPr/>
          </a:p>
          <a:p>
            <a:pPr marL="329852" indent="-329852">
              <a:buFontTx/>
              <a:buAutoNum type="arabicPeriod" startAt="2"/>
              <a:defRPr sz="2000"/>
            </a:pPr>
            <a:r>
              <a:t>Problem Statement</a:t>
            </a:r>
          </a:p>
          <a:p>
            <a:pPr marL="329852" indent="-329852">
              <a:buFontTx/>
              <a:buAutoNum type="arabicPeriod" startAt="2"/>
              <a:defRPr sz="2000"/>
            </a:pPr>
            <a:endParaRPr/>
          </a:p>
          <a:p>
            <a:pPr marL="329852" indent="-329852">
              <a:buFontTx/>
              <a:buAutoNum type="arabicPeriod" startAt="3"/>
              <a:defRPr sz="2000"/>
            </a:pPr>
            <a:r>
              <a:t>Literature Review</a:t>
            </a:r>
          </a:p>
          <a:p>
            <a:pPr marL="329852" indent="-329852">
              <a:buFontTx/>
              <a:buAutoNum type="arabicPeriod" startAt="3"/>
              <a:defRPr sz="2000"/>
            </a:pPr>
            <a:endParaRPr/>
          </a:p>
          <a:p>
            <a:pPr marL="329852" indent="-329852">
              <a:buFontTx/>
              <a:buAutoNum type="arabicPeriod" startAt="4"/>
              <a:defRPr sz="2000"/>
            </a:pPr>
            <a:r>
              <a:t>Methodology</a:t>
            </a:r>
          </a:p>
          <a:p>
            <a:pPr marL="329852" indent="-329852">
              <a:buFontTx/>
              <a:buAutoNum type="arabicPeriod" startAt="4"/>
              <a:defRPr sz="2000"/>
            </a:pPr>
            <a:endParaRPr/>
          </a:p>
          <a:p>
            <a:pPr marL="329852" indent="-329852">
              <a:buFontTx/>
              <a:buAutoNum type="arabicPeriod" startAt="5"/>
              <a:defRPr sz="2000"/>
            </a:pPr>
            <a:r>
              <a:t>Outcome</a:t>
            </a:r>
          </a:p>
          <a:p>
            <a:pPr marL="329852" indent="-329852">
              <a:buFontTx/>
              <a:buAutoNum type="arabicPeriod" startAt="5"/>
              <a:defRPr sz="2000"/>
            </a:pPr>
            <a:endParaRPr/>
          </a:p>
          <a:p>
            <a:pPr marL="329852" indent="-329852">
              <a:buFontTx/>
              <a:buAutoNum type="arabicPeriod" startAt="6"/>
              <a:defRPr sz="2000"/>
            </a:pPr>
            <a:r>
              <a:t>Challenges</a:t>
            </a:r>
          </a:p>
        </p:txBody>
      </p:sp>
      <p:pic>
        <p:nvPicPr>
          <p:cNvPr id="121" name="Picture 2" descr="Picture 2"/>
          <p:cNvPicPr>
            <a:picLocks noChangeAspect="1"/>
          </p:cNvPicPr>
          <p:nvPr/>
        </p:nvPicPr>
        <p:blipFill>
          <a:blip r:embed="rId2"/>
          <a:stretch>
            <a:fillRect/>
          </a:stretch>
        </p:blipFill>
        <p:spPr>
          <a:xfrm>
            <a:off x="-10393" y="-5626"/>
            <a:ext cx="12201923" cy="553590"/>
          </a:xfrm>
          <a:prstGeom prst="rect">
            <a:avLst/>
          </a:prstGeom>
          <a:ln w="12700">
            <a:miter lim="400000"/>
          </a:ln>
        </p:spPr>
      </p:pic>
      <p:pic>
        <p:nvPicPr>
          <p:cNvPr id="2" name="Picture 1">
            <a:extLst>
              <a:ext uri="{FF2B5EF4-FFF2-40B4-BE49-F238E27FC236}">
                <a16:creationId xmlns:a16="http://schemas.microsoft.com/office/drawing/2014/main" id="{95A1DE37-A847-29EF-AE90-EB5303224299}"/>
              </a:ext>
            </a:extLst>
          </p:cNvPr>
          <p:cNvPicPr>
            <a:picLocks noChangeAspect="1"/>
          </p:cNvPicPr>
          <p:nvPr/>
        </p:nvPicPr>
        <p:blipFill>
          <a:blip r:embed="rId3"/>
          <a:stretch>
            <a:fillRect/>
          </a:stretch>
        </p:blipFill>
        <p:spPr>
          <a:xfrm>
            <a:off x="4168877" y="1425921"/>
            <a:ext cx="7323605" cy="48232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pull/>
      </p:transition>
    </mc:Choice>
    <mc:Fallback xmlns:a14="http://schemas.microsoft.com/office/drawing/2010/main" xmlns:m="http://schemas.openxmlformats.org/officeDocument/2006/math"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Picture 2" descr="Picture 2"/>
          <p:cNvPicPr>
            <a:picLocks noChangeAspect="1"/>
          </p:cNvPicPr>
          <p:nvPr/>
        </p:nvPicPr>
        <p:blipFill>
          <a:blip r:embed="rId2"/>
          <a:stretch>
            <a:fillRect/>
          </a:stretch>
        </p:blipFill>
        <p:spPr>
          <a:xfrm>
            <a:off x="170891" y="2663707"/>
            <a:ext cx="5015847" cy="4129410"/>
          </a:xfrm>
          <a:prstGeom prst="rect">
            <a:avLst/>
          </a:prstGeom>
          <a:ln w="12700">
            <a:miter lim="400000"/>
          </a:ln>
        </p:spPr>
      </p:pic>
      <p:sp>
        <p:nvSpPr>
          <p:cNvPr id="125" name="Title 1"/>
          <p:cNvSpPr txBox="1">
            <a:spLocks noGrp="1"/>
          </p:cNvSpPr>
          <p:nvPr>
            <p:ph type="title"/>
          </p:nvPr>
        </p:nvSpPr>
        <p:spPr>
          <a:xfrm>
            <a:off x="1097645" y="525799"/>
            <a:ext cx="10484706" cy="5743842"/>
          </a:xfrm>
          <a:prstGeom prst="rect">
            <a:avLst/>
          </a:prstGeom>
        </p:spPr>
        <p:txBody>
          <a:bodyPr lIns="0" tIns="0" rIns="0" bIns="0" anchor="t">
            <a:normAutofit/>
          </a:bodyPr>
          <a:lstStyle/>
          <a:p>
            <a:pPr algn="ctr" defTabSz="786384">
              <a:defRPr sz="2580" b="1">
                <a:latin typeface="Bookman Old Style"/>
                <a:ea typeface="Bookman Old Style"/>
                <a:cs typeface="Bookman Old Style"/>
                <a:sym typeface="Bookman Old Style"/>
              </a:defRPr>
            </a:pPr>
            <a:r>
              <a:rPr sz="2700" dirty="0"/>
              <a:t>INTRODUCTION </a:t>
            </a:r>
            <a:br>
              <a:rPr lang="en-IN" sz="1600" dirty="0"/>
            </a:br>
            <a:br>
              <a:rPr lang="en-IN" sz="1600" dirty="0"/>
            </a:br>
            <a:r>
              <a:rPr lang="en-US" sz="1800" dirty="0">
                <a:effectLst/>
                <a:latin typeface="Times New Roman" panose="02020603050405020304" pitchFamily="18" charset="0"/>
                <a:ea typeface="Arial Unicode MS"/>
              </a:rPr>
              <a:t>Our goal is to improve inventory management and prevent internal theft using </a:t>
            </a:r>
            <a:br>
              <a:rPr lang="en-US" sz="1800" dirty="0">
                <a:effectLst/>
                <a:latin typeface="Times New Roman" panose="02020603050405020304" pitchFamily="18" charset="0"/>
                <a:ea typeface="Arial Unicode MS"/>
              </a:rPr>
            </a:br>
            <a:r>
              <a:rPr lang="en-US" sz="1800" dirty="0">
                <a:effectLst/>
                <a:latin typeface="Times New Roman" panose="02020603050405020304" pitchFamily="18" charset="0"/>
                <a:ea typeface="Arial Unicode MS"/>
              </a:rPr>
              <a:t>advanced surveillance and image processing. We aim to track inventory accurately and spot </a:t>
            </a:r>
            <a:br>
              <a:rPr lang="en-US" sz="1800" dirty="0">
                <a:effectLst/>
                <a:latin typeface="Times New Roman" panose="02020603050405020304" pitchFamily="18" charset="0"/>
                <a:ea typeface="Arial Unicode MS"/>
              </a:rPr>
            </a:br>
            <a:r>
              <a:rPr lang="en-US" sz="1800" dirty="0">
                <a:effectLst/>
                <a:latin typeface="Times New Roman" panose="02020603050405020304" pitchFamily="18" charset="0"/>
                <a:ea typeface="Arial Unicode MS"/>
              </a:rPr>
              <a:t>human errors in restocking. This solution saves businesses money and time </a:t>
            </a:r>
            <a:br>
              <a:rPr lang="en-US" sz="1800" dirty="0">
                <a:effectLst/>
                <a:latin typeface="Times New Roman" panose="02020603050405020304" pitchFamily="18" charset="0"/>
                <a:ea typeface="Arial Unicode MS"/>
              </a:rPr>
            </a:br>
            <a:r>
              <a:rPr lang="en-US" sz="1800" dirty="0">
                <a:effectLst/>
                <a:latin typeface="Times New Roman" panose="02020603050405020304" pitchFamily="18" charset="0"/>
                <a:ea typeface="Arial Unicode MS"/>
              </a:rPr>
              <a:t>while making inventory management easier and more reliable.</a:t>
            </a:r>
            <a:br>
              <a:rPr dirty="0"/>
            </a:br>
            <a:br>
              <a:rPr dirty="0"/>
            </a:br>
            <a:br>
              <a:rPr lang="en-US" dirty="0"/>
            </a:br>
            <a:r>
              <a:rPr sz="2322" b="1" dirty="0">
                <a:latin typeface="Cambria"/>
                <a:ea typeface="Cambria"/>
                <a:cs typeface="Cambria"/>
                <a:sym typeface="Cambria"/>
              </a:rPr>
              <a:t>Existing Inventory Management system </a:t>
            </a:r>
            <a:br>
              <a:rPr sz="2322" b="0" dirty="0">
                <a:latin typeface="Cambria"/>
                <a:ea typeface="Cambria"/>
                <a:cs typeface="Cambria"/>
                <a:sym typeface="Cambria"/>
              </a:rPr>
            </a:br>
            <a:br>
              <a:rPr sz="1462" b="0" dirty="0">
                <a:latin typeface="+mj-lt"/>
                <a:ea typeface="+mj-ea"/>
                <a:cs typeface="+mj-cs"/>
                <a:sym typeface="Calibri"/>
              </a:rPr>
            </a:br>
            <a:r>
              <a:rPr sz="1462" b="0" dirty="0">
                <a:latin typeface="+mj-lt"/>
                <a:ea typeface="+mj-ea"/>
                <a:cs typeface="+mj-cs"/>
                <a:sym typeface="Calibri"/>
              </a:rPr>
              <a:t>        </a:t>
            </a:r>
            <a:br>
              <a:rPr sz="3956" b="0" dirty="0">
                <a:latin typeface="+mj-lt"/>
                <a:ea typeface="+mj-ea"/>
                <a:cs typeface="+mj-cs"/>
                <a:sym typeface="Calibri"/>
              </a:rPr>
            </a:br>
            <a:br>
              <a:rPr sz="3956" b="0" dirty="0">
                <a:latin typeface="+mj-lt"/>
                <a:ea typeface="+mj-ea"/>
                <a:cs typeface="+mj-cs"/>
                <a:sym typeface="Calibri"/>
              </a:rPr>
            </a:br>
            <a:endParaRPr sz="3956" b="0" dirty="0">
              <a:latin typeface="+mj-lt"/>
              <a:ea typeface="+mj-ea"/>
              <a:cs typeface="+mj-cs"/>
              <a:sym typeface="Calibri"/>
            </a:endParaRPr>
          </a:p>
        </p:txBody>
      </p:sp>
      <p:pic>
        <p:nvPicPr>
          <p:cNvPr id="126" name="Picture 4" descr="Picture 4"/>
          <p:cNvPicPr>
            <a:picLocks noChangeAspect="1"/>
          </p:cNvPicPr>
          <p:nvPr/>
        </p:nvPicPr>
        <p:blipFill>
          <a:blip r:embed="rId3"/>
          <a:stretch>
            <a:fillRect/>
          </a:stretch>
        </p:blipFill>
        <p:spPr>
          <a:xfrm>
            <a:off x="786" y="64883"/>
            <a:ext cx="12132455" cy="460916"/>
          </a:xfrm>
          <a:prstGeom prst="rect">
            <a:avLst/>
          </a:prstGeom>
          <a:ln w="12700">
            <a:miter lim="400000"/>
          </a:ln>
        </p:spPr>
      </p:pic>
      <p:sp>
        <p:nvSpPr>
          <p:cNvPr id="3" name="TextBox 2">
            <a:extLst>
              <a:ext uri="{FF2B5EF4-FFF2-40B4-BE49-F238E27FC236}">
                <a16:creationId xmlns:a16="http://schemas.microsoft.com/office/drawing/2014/main" id="{5492986B-8F7D-7D86-9068-CB085632E34F}"/>
              </a:ext>
            </a:extLst>
          </p:cNvPr>
          <p:cNvSpPr txBox="1"/>
          <p:nvPr/>
        </p:nvSpPr>
        <p:spPr>
          <a:xfrm>
            <a:off x="4906297" y="3205316"/>
            <a:ext cx="6508955" cy="31393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b="1" dirty="0"/>
              <a:t>I</a:t>
            </a:r>
            <a:r>
              <a:rPr lang="en-US" sz="1800" b="1" dirty="0">
                <a:latin typeface="+mj-lt"/>
                <a:ea typeface="+mj-ea"/>
                <a:cs typeface="+mj-cs"/>
                <a:sym typeface="Calibri"/>
              </a:rPr>
              <a:t>neffective operation </a:t>
            </a:r>
            <a:r>
              <a:rPr lang="en-US" sz="1800" b="0" dirty="0">
                <a:latin typeface="+mj-lt"/>
                <a:ea typeface="+mj-ea"/>
                <a:cs typeface="+mj-cs"/>
                <a:sym typeface="Calibri"/>
              </a:rPr>
              <a:t>- manual processes slow down order fulfilment and increases labor cost</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1800" b="1" dirty="0">
                <a:latin typeface="+mj-lt"/>
                <a:ea typeface="+mj-ea"/>
                <a:cs typeface="+mj-cs"/>
                <a:sym typeface="Calibri"/>
              </a:rPr>
              <a:t>Limited visibility </a:t>
            </a:r>
            <a:r>
              <a:rPr lang="en-US" sz="1800" b="0" dirty="0">
                <a:latin typeface="+mj-lt"/>
                <a:ea typeface="+mj-ea"/>
                <a:cs typeface="+mj-cs"/>
                <a:sym typeface="Calibri"/>
              </a:rPr>
              <a:t>- Traditional software often lack the ability to track inventory in real-time accurate </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1800" b="1" dirty="0">
                <a:latin typeface="+mj-lt"/>
                <a:ea typeface="+mj-ea"/>
                <a:cs typeface="+mj-cs"/>
                <a:sym typeface="Calibri"/>
              </a:rPr>
              <a:t>Data</a:t>
            </a:r>
            <a:r>
              <a:rPr lang="en-US" sz="1800" b="0" dirty="0">
                <a:latin typeface="+mj-lt"/>
                <a:ea typeface="+mj-ea"/>
                <a:cs typeface="+mj-cs"/>
                <a:sym typeface="Calibri"/>
              </a:rPr>
              <a:t>: Manual processes for data entry and recordkeeping are prone to human error. Inaccurate data leads to discrepancies between what's recorded in the system and the actual stock on hand. </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1800" b="1" dirty="0">
                <a:latin typeface="+mj-lt"/>
                <a:ea typeface="+mj-ea"/>
                <a:cs typeface="+mj-cs"/>
                <a:sym typeface="Calibri"/>
              </a:rPr>
              <a:t>Cybersecurity Vulnerabilities</a:t>
            </a:r>
            <a:r>
              <a:rPr lang="en-US" sz="1800" b="0" dirty="0">
                <a:latin typeface="+mj-lt"/>
                <a:ea typeface="+mj-ea"/>
                <a:cs typeface="+mj-cs"/>
                <a:sym typeface="Calibri"/>
              </a:rPr>
              <a:t>: With the rise of e-commerce and connected warehouses, inventory management systems are increasingly vulnerable to cyberattacks.</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1200">
        <p:cover/>
      </p:transition>
    </mc:Choice>
    <mc:Fallback xmlns:a14="http://schemas.microsoft.com/office/drawing/2010/main" xmlns:m="http://schemas.openxmlformats.org/officeDocument/2006/math"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Title 1"/>
          <p:cNvSpPr txBox="1">
            <a:spLocks noGrp="1"/>
          </p:cNvSpPr>
          <p:nvPr>
            <p:ph type="title"/>
          </p:nvPr>
        </p:nvSpPr>
        <p:spPr>
          <a:xfrm>
            <a:off x="761853" y="350195"/>
            <a:ext cx="4646861" cy="1624521"/>
          </a:xfrm>
          <a:prstGeom prst="rect">
            <a:avLst/>
          </a:prstGeom>
        </p:spPr>
        <p:txBody>
          <a:bodyPr lIns="0" tIns="0" rIns="0" bIns="0"/>
          <a:lstStyle>
            <a:lvl1pPr>
              <a:defRPr sz="3000" b="1">
                <a:latin typeface="Bookman Old Style"/>
                <a:ea typeface="Bookman Old Style"/>
                <a:cs typeface="Bookman Old Style"/>
                <a:sym typeface="Bookman Old Style"/>
              </a:defRPr>
            </a:lvl1pPr>
          </a:lstStyle>
          <a:p>
            <a:r>
              <a:rPr dirty="0"/>
              <a:t>PROBLEM STATEMENT</a:t>
            </a:r>
          </a:p>
        </p:txBody>
      </p:sp>
      <p:sp>
        <p:nvSpPr>
          <p:cNvPr id="133" name="Text Placeholder 2"/>
          <p:cNvSpPr txBox="1">
            <a:spLocks noGrp="1"/>
          </p:cNvSpPr>
          <p:nvPr>
            <p:ph type="body" sz="half" idx="1"/>
          </p:nvPr>
        </p:nvSpPr>
        <p:spPr>
          <a:xfrm>
            <a:off x="171419" y="2743200"/>
            <a:ext cx="5237295" cy="3613149"/>
          </a:xfrm>
          <a:prstGeom prst="rect">
            <a:avLst/>
          </a:prstGeom>
        </p:spPr>
        <p:txBody>
          <a:bodyPr lIns="0" tIns="0" rIns="0" bIns="0" anchor="ctr"/>
          <a:lstStyle/>
          <a:p>
            <a:pPr marL="0" indent="0">
              <a:buSzTx/>
              <a:buNone/>
              <a:defRPr sz="1900" b="1"/>
            </a:pPr>
            <a:r>
              <a:rPr dirty="0"/>
              <a:t>            </a:t>
            </a:r>
          </a:p>
          <a:p>
            <a:pPr>
              <a:defRPr sz="1900" b="1"/>
            </a:pPr>
            <a:endParaRPr dirty="0"/>
          </a:p>
          <a:p>
            <a:pPr>
              <a:defRPr sz="1900" b="1"/>
            </a:pPr>
            <a:endParaRPr dirty="0"/>
          </a:p>
          <a:p>
            <a:pPr>
              <a:defRPr sz="1900" b="1"/>
            </a:pPr>
            <a:endParaRPr dirty="0"/>
          </a:p>
          <a:p>
            <a:pPr>
              <a:defRPr sz="1900" b="1"/>
            </a:pPr>
            <a:endParaRPr dirty="0"/>
          </a:p>
        </p:txBody>
      </p:sp>
      <p:pic>
        <p:nvPicPr>
          <p:cNvPr id="134" name="Picture 3" descr="Picture 3"/>
          <p:cNvPicPr>
            <a:picLocks noChangeAspect="1"/>
          </p:cNvPicPr>
          <p:nvPr/>
        </p:nvPicPr>
        <p:blipFill>
          <a:blip r:embed="rId2"/>
          <a:stretch>
            <a:fillRect/>
          </a:stretch>
        </p:blipFill>
        <p:spPr>
          <a:xfrm>
            <a:off x="3827" y="3592"/>
            <a:ext cx="12184548" cy="446679"/>
          </a:xfrm>
          <a:prstGeom prst="rect">
            <a:avLst/>
          </a:prstGeom>
          <a:ln w="12700">
            <a:miter lim="400000"/>
          </a:ln>
        </p:spPr>
      </p:pic>
      <p:pic>
        <p:nvPicPr>
          <p:cNvPr id="135" name="Picture 2" descr="Picture 2"/>
          <p:cNvPicPr>
            <a:picLocks noChangeAspect="1"/>
          </p:cNvPicPr>
          <p:nvPr/>
        </p:nvPicPr>
        <p:blipFill>
          <a:blip r:embed="rId3"/>
          <a:stretch>
            <a:fillRect/>
          </a:stretch>
        </p:blipFill>
        <p:spPr>
          <a:xfrm>
            <a:off x="6258561" y="633975"/>
            <a:ext cx="5762020" cy="5722374"/>
          </a:xfrm>
          <a:prstGeom prst="rect">
            <a:avLst/>
          </a:prstGeom>
          <a:ln w="12700">
            <a:miter lim="400000"/>
          </a:ln>
        </p:spPr>
      </p:pic>
      <p:sp>
        <p:nvSpPr>
          <p:cNvPr id="2" name="TextBox 1">
            <a:extLst>
              <a:ext uri="{FF2B5EF4-FFF2-40B4-BE49-F238E27FC236}">
                <a16:creationId xmlns:a16="http://schemas.microsoft.com/office/drawing/2014/main" id="{7A7CEFA2-7D44-62F4-3447-C9673B8E899A}"/>
              </a:ext>
            </a:extLst>
          </p:cNvPr>
          <p:cNvSpPr txBox="1"/>
          <p:nvPr/>
        </p:nvSpPr>
        <p:spPr>
          <a:xfrm>
            <a:off x="576943" y="1974716"/>
            <a:ext cx="4152373" cy="39703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28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Losses due to human errors in restocking and internal theft, or due to discrepancies in maintaining records. Blind spots in warehouse, security concerns, human labour and number of hours of redundant work.  </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14="http://schemas.microsoft.com/office/drawing/2010/main" xmlns:m="http://schemas.openxmlformats.org/officeDocument/2006/math" xmlns="">
      <p:transition spd="fast">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Shape 0"/>
          <p:cNvSpPr/>
          <p:nvPr/>
        </p:nvSpPr>
        <p:spPr>
          <a:xfrm>
            <a:off x="0" y="0"/>
            <a:ext cx="12192001" cy="6858001"/>
          </a:xfrm>
          <a:prstGeom prst="rect">
            <a:avLst/>
          </a:prstGeom>
          <a:solidFill>
            <a:srgbClr val="FAF2E9"/>
          </a:solidFill>
          <a:ln w="12700">
            <a:miter lim="400000"/>
          </a:ln>
        </p:spPr>
        <p:txBody>
          <a:bodyPr lIns="38100" tIns="38100" rIns="38100" bIns="38100"/>
          <a:lstStyle/>
          <a:p>
            <a:pPr defTabSz="762000">
              <a:defRPr sz="1400"/>
            </a:pPr>
            <a:endParaRPr/>
          </a:p>
        </p:txBody>
      </p:sp>
      <p:sp>
        <p:nvSpPr>
          <p:cNvPr id="150" name="Shape 1"/>
          <p:cNvSpPr/>
          <p:nvPr/>
        </p:nvSpPr>
        <p:spPr>
          <a:xfrm>
            <a:off x="0" y="-1290"/>
            <a:ext cx="12192001" cy="6860580"/>
          </a:xfrm>
          <a:prstGeom prst="rect">
            <a:avLst/>
          </a:prstGeom>
          <a:solidFill>
            <a:srgbClr val="FFFFFF"/>
          </a:solidFill>
          <a:ln w="3175">
            <a:solidFill>
              <a:schemeClr val="accent1"/>
            </a:solidFill>
            <a:miter/>
          </a:ln>
        </p:spPr>
        <p:txBody>
          <a:bodyPr lIns="38100" tIns="38100" rIns="38100" bIns="38100"/>
          <a:lstStyle/>
          <a:p>
            <a:pPr defTabSz="762000">
              <a:defRPr sz="1400"/>
            </a:pPr>
            <a:endParaRPr/>
          </a:p>
        </p:txBody>
      </p:sp>
      <p:sp>
        <p:nvSpPr>
          <p:cNvPr id="151" name="Text 2"/>
          <p:cNvSpPr txBox="1"/>
          <p:nvPr/>
        </p:nvSpPr>
        <p:spPr>
          <a:xfrm>
            <a:off x="2278517" y="837281"/>
            <a:ext cx="8049519" cy="6094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spAutoFit/>
          </a:bodyPr>
          <a:lstStyle>
            <a:lvl1pPr algn="ctr" defTabSz="762000">
              <a:lnSpc>
                <a:spcPts val="4100"/>
              </a:lnSpc>
              <a:defRPr sz="4000" b="1" spc="-121">
                <a:latin typeface="Times New Roman"/>
                <a:ea typeface="Times New Roman"/>
                <a:cs typeface="Times New Roman"/>
                <a:sym typeface="Times New Roman"/>
              </a:defRPr>
            </a:lvl1pPr>
          </a:lstStyle>
          <a:p>
            <a:r>
              <a:t>Addressing Inventory Loss</a:t>
            </a:r>
          </a:p>
        </p:txBody>
      </p:sp>
      <p:sp>
        <p:nvSpPr>
          <p:cNvPr id="152" name="Text 3"/>
          <p:cNvSpPr txBox="1"/>
          <p:nvPr/>
        </p:nvSpPr>
        <p:spPr>
          <a:xfrm>
            <a:off x="1170713" y="1656206"/>
            <a:ext cx="2027314" cy="3537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spAutoFit/>
          </a:bodyPr>
          <a:lstStyle>
            <a:lvl1pPr defTabSz="762000">
              <a:lnSpc>
                <a:spcPts val="2000"/>
              </a:lnSpc>
              <a:defRPr sz="2400" b="1" spc="-73">
                <a:latin typeface="Times New Roman"/>
                <a:ea typeface="Times New Roman"/>
                <a:cs typeface="Times New Roman"/>
                <a:sym typeface="Times New Roman"/>
              </a:defRPr>
            </a:lvl1pPr>
          </a:lstStyle>
          <a:p>
            <a:r>
              <a:t>Employee Theft</a:t>
            </a:r>
          </a:p>
        </p:txBody>
      </p:sp>
      <p:sp>
        <p:nvSpPr>
          <p:cNvPr id="153" name="Text 4"/>
          <p:cNvSpPr txBox="1"/>
          <p:nvPr/>
        </p:nvSpPr>
        <p:spPr>
          <a:xfrm>
            <a:off x="711342" y="2219510"/>
            <a:ext cx="2946055" cy="35123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spAutoFit/>
          </a:bodyPr>
          <a:lstStyle>
            <a:lvl1pPr algn="ctr" defTabSz="762000">
              <a:lnSpc>
                <a:spcPts val="2000"/>
              </a:lnSpc>
              <a:defRPr>
                <a:solidFill>
                  <a:srgbClr val="272525"/>
                </a:solidFill>
                <a:latin typeface="Times New Roman"/>
                <a:ea typeface="Times New Roman"/>
                <a:cs typeface="Times New Roman"/>
                <a:sym typeface="Times New Roman"/>
              </a:defRPr>
            </a:lvl1pPr>
          </a:lstStyle>
          <a:p>
            <a:r>
              <a:t>Employee theft is a substantial contributor to overall shrinkage, responsible for 30-40% of losses according to the National Retail Federation's 2022 National Retail Security Survey. Our system's real-time visibility and tracking capabilities can help mitigate this issue, while also fostering a culture of trust and accountability among warehouse workers.</a:t>
            </a:r>
          </a:p>
        </p:txBody>
      </p:sp>
      <p:sp>
        <p:nvSpPr>
          <p:cNvPr id="154" name="Text 5"/>
          <p:cNvSpPr txBox="1"/>
          <p:nvPr/>
        </p:nvSpPr>
        <p:spPr>
          <a:xfrm>
            <a:off x="4591739" y="1656206"/>
            <a:ext cx="2581980" cy="3483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spAutoFit/>
          </a:bodyPr>
          <a:lstStyle>
            <a:lvl1pPr defTabSz="762000">
              <a:lnSpc>
                <a:spcPts val="2000"/>
              </a:lnSpc>
              <a:defRPr sz="2200" b="1" spc="-67">
                <a:latin typeface="Times New Roman"/>
                <a:ea typeface="Times New Roman"/>
                <a:cs typeface="Times New Roman"/>
                <a:sym typeface="Times New Roman"/>
              </a:defRPr>
            </a:lvl1pPr>
          </a:lstStyle>
          <a:p>
            <a:r>
              <a:t>Administrative Errors</a:t>
            </a:r>
          </a:p>
        </p:txBody>
      </p:sp>
      <p:sp>
        <p:nvSpPr>
          <p:cNvPr id="155" name="Text 6"/>
          <p:cNvSpPr txBox="1"/>
          <p:nvPr/>
        </p:nvSpPr>
        <p:spPr>
          <a:xfrm>
            <a:off x="4492525" y="2219510"/>
            <a:ext cx="3053801" cy="35123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spAutoFit/>
          </a:bodyPr>
          <a:lstStyle>
            <a:lvl1pPr algn="ctr" defTabSz="762000">
              <a:lnSpc>
                <a:spcPts val="2000"/>
              </a:lnSpc>
              <a:defRPr>
                <a:solidFill>
                  <a:srgbClr val="272525"/>
                </a:solidFill>
                <a:latin typeface="Times New Roman"/>
                <a:ea typeface="Times New Roman"/>
                <a:cs typeface="Times New Roman"/>
                <a:sym typeface="Times New Roman"/>
              </a:defRPr>
            </a:lvl1pPr>
          </a:lstStyle>
          <a:p>
            <a:r>
              <a:t>Miscounts, misplaced items, and faulty record-keeping can lead to significant discrepancies, contributing up to 20% of total shrinkage. By integrating a robust Warehouse Management System (WMS) with our computing visualisation, we can significantly reduce these errors, ensuring accurate inventory management and minimising delays.</a:t>
            </a:r>
          </a:p>
        </p:txBody>
      </p:sp>
      <p:sp>
        <p:nvSpPr>
          <p:cNvPr id="156" name="Text 7"/>
          <p:cNvSpPr txBox="1"/>
          <p:nvPr/>
        </p:nvSpPr>
        <p:spPr>
          <a:xfrm>
            <a:off x="8809460" y="1658953"/>
            <a:ext cx="2167154" cy="3483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spAutoFit/>
          </a:bodyPr>
          <a:lstStyle>
            <a:lvl1pPr defTabSz="762000">
              <a:lnSpc>
                <a:spcPts val="2000"/>
              </a:lnSpc>
              <a:defRPr sz="2200" b="1" spc="-67">
                <a:latin typeface="Times New Roman"/>
                <a:ea typeface="Times New Roman"/>
                <a:cs typeface="Times New Roman"/>
                <a:sym typeface="Times New Roman"/>
              </a:defRPr>
            </a:lvl1pPr>
          </a:lstStyle>
          <a:p>
            <a:r>
              <a:t>Damage and Theft</a:t>
            </a:r>
          </a:p>
        </p:txBody>
      </p:sp>
      <p:sp>
        <p:nvSpPr>
          <p:cNvPr id="157" name="Text 8"/>
          <p:cNvSpPr txBox="1"/>
          <p:nvPr/>
        </p:nvSpPr>
        <p:spPr>
          <a:xfrm>
            <a:off x="8420010" y="2219510"/>
            <a:ext cx="2946055" cy="29831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spAutoFit/>
          </a:bodyPr>
          <a:lstStyle>
            <a:lvl1pPr algn="ctr" defTabSz="762000">
              <a:lnSpc>
                <a:spcPts val="2000"/>
              </a:lnSpc>
              <a:defRPr>
                <a:solidFill>
                  <a:srgbClr val="272525"/>
                </a:solidFill>
                <a:latin typeface="Times New Roman"/>
                <a:ea typeface="Times New Roman"/>
                <a:cs typeface="Times New Roman"/>
                <a:sym typeface="Times New Roman"/>
              </a:defRPr>
            </a:lvl1pPr>
          </a:lstStyle>
          <a:p>
            <a:r>
              <a:t>Accidental damage during handling, storage, or transportation, as well as shoplifting, can also contribute to inventory loss. Our system's real-time monitoring and optimised workflows can help mitigate these issues, while also enhancing overall warehouse security and efficiency.</a:t>
            </a:r>
          </a:p>
        </p:txBody>
      </p:sp>
      <p:pic>
        <p:nvPicPr>
          <p:cNvPr id="158" name="Picture 4" descr="Picture 4"/>
          <p:cNvPicPr>
            <a:picLocks noChangeAspect="1"/>
          </p:cNvPicPr>
          <p:nvPr/>
        </p:nvPicPr>
        <p:blipFill>
          <a:blip r:embed="rId2"/>
          <a:stretch>
            <a:fillRect/>
          </a:stretch>
        </p:blipFill>
        <p:spPr>
          <a:xfrm>
            <a:off x="12381" y="106676"/>
            <a:ext cx="12178945" cy="518353"/>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ape 0"/>
          <p:cNvSpPr/>
          <p:nvPr/>
        </p:nvSpPr>
        <p:spPr>
          <a:xfrm>
            <a:off x="0" y="0"/>
            <a:ext cx="12192001" cy="6858001"/>
          </a:xfrm>
          <a:prstGeom prst="rect">
            <a:avLst/>
          </a:prstGeom>
          <a:solidFill>
            <a:srgbClr val="FAF2E9"/>
          </a:solidFill>
          <a:ln w="12700">
            <a:miter lim="400000"/>
          </a:ln>
        </p:spPr>
        <p:txBody>
          <a:bodyPr lIns="38100" tIns="38100" rIns="38100" bIns="38100"/>
          <a:lstStyle/>
          <a:p>
            <a:pPr defTabSz="762000">
              <a:defRPr sz="1400"/>
            </a:pPr>
            <a:endParaRPr/>
          </a:p>
        </p:txBody>
      </p:sp>
      <p:sp>
        <p:nvSpPr>
          <p:cNvPr id="161" name="Shape 1"/>
          <p:cNvSpPr/>
          <p:nvPr/>
        </p:nvSpPr>
        <p:spPr>
          <a:xfrm>
            <a:off x="0" y="64820"/>
            <a:ext cx="12192001" cy="6858992"/>
          </a:xfrm>
          <a:prstGeom prst="rect">
            <a:avLst/>
          </a:prstGeom>
          <a:solidFill>
            <a:srgbClr val="FFFFFF"/>
          </a:solidFill>
          <a:ln w="12700">
            <a:solidFill>
              <a:schemeClr val="accent1"/>
            </a:solidFill>
            <a:miter/>
          </a:ln>
        </p:spPr>
        <p:txBody>
          <a:bodyPr lIns="38100" tIns="38100" rIns="38100" bIns="38100"/>
          <a:lstStyle/>
          <a:p>
            <a:endParaRPr/>
          </a:p>
        </p:txBody>
      </p:sp>
      <p:sp>
        <p:nvSpPr>
          <p:cNvPr id="162" name="Text 2"/>
          <p:cNvSpPr txBox="1"/>
          <p:nvPr/>
        </p:nvSpPr>
        <p:spPr>
          <a:xfrm>
            <a:off x="1917361" y="624197"/>
            <a:ext cx="8041628" cy="648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spAutoFit/>
          </a:bodyPr>
          <a:lstStyle>
            <a:lvl1pPr algn="ctr" defTabSz="762000">
              <a:lnSpc>
                <a:spcPts val="4500"/>
              </a:lnSpc>
              <a:defRPr sz="4200" b="1" spc="-127">
                <a:latin typeface="Times New Roman"/>
                <a:ea typeface="Times New Roman"/>
                <a:cs typeface="Times New Roman"/>
                <a:sym typeface="Times New Roman"/>
              </a:defRPr>
            </a:lvl1pPr>
          </a:lstStyle>
          <a:p>
            <a:r>
              <a:t>The Future of Warehouse Operations</a:t>
            </a:r>
          </a:p>
        </p:txBody>
      </p:sp>
      <p:pic>
        <p:nvPicPr>
          <p:cNvPr id="163" name="Image 0" descr="Image 0"/>
          <p:cNvPicPr>
            <a:picLocks noChangeAspect="1"/>
          </p:cNvPicPr>
          <p:nvPr/>
        </p:nvPicPr>
        <p:blipFill>
          <a:blip r:embed="rId2"/>
          <a:stretch>
            <a:fillRect/>
          </a:stretch>
        </p:blipFill>
        <p:spPr>
          <a:xfrm>
            <a:off x="1893490" y="1458118"/>
            <a:ext cx="462857" cy="462857"/>
          </a:xfrm>
          <a:prstGeom prst="rect">
            <a:avLst/>
          </a:prstGeom>
          <a:ln w="12700">
            <a:miter lim="400000"/>
          </a:ln>
        </p:spPr>
      </p:pic>
      <p:sp>
        <p:nvSpPr>
          <p:cNvPr id="164" name="Text 3"/>
          <p:cNvSpPr txBox="1"/>
          <p:nvPr/>
        </p:nvSpPr>
        <p:spPr>
          <a:xfrm>
            <a:off x="1096614" y="2106116"/>
            <a:ext cx="2293477" cy="3597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spAutoFit/>
          </a:bodyPr>
          <a:lstStyle>
            <a:lvl1pPr defTabSz="762000">
              <a:lnSpc>
                <a:spcPts val="2200"/>
              </a:lnSpc>
              <a:defRPr sz="2000" b="1" spc="-62">
                <a:solidFill>
                  <a:srgbClr val="272525"/>
                </a:solidFill>
                <a:latin typeface="Times New Roman"/>
                <a:ea typeface="Times New Roman"/>
                <a:cs typeface="Times New Roman"/>
                <a:sym typeface="Times New Roman"/>
              </a:defRPr>
            </a:lvl1pPr>
          </a:lstStyle>
          <a:p>
            <a:r>
              <a:t>Increased Efficiency</a:t>
            </a:r>
          </a:p>
        </p:txBody>
      </p:sp>
      <p:sp>
        <p:nvSpPr>
          <p:cNvPr id="165" name="Text 4"/>
          <p:cNvSpPr txBox="1"/>
          <p:nvPr/>
        </p:nvSpPr>
        <p:spPr>
          <a:xfrm>
            <a:off x="978130" y="2706670"/>
            <a:ext cx="2293477" cy="29232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spAutoFit/>
          </a:bodyPr>
          <a:lstStyle>
            <a:lvl1pPr algn="ctr" defTabSz="762000">
              <a:lnSpc>
                <a:spcPts val="2200"/>
              </a:lnSpc>
              <a:defRPr sz="1700">
                <a:solidFill>
                  <a:srgbClr val="272525"/>
                </a:solidFill>
                <a:latin typeface="Times New Roman"/>
                <a:ea typeface="Times New Roman"/>
                <a:cs typeface="Times New Roman"/>
                <a:sym typeface="Times New Roman"/>
              </a:defRPr>
            </a:lvl1pPr>
          </a:lstStyle>
          <a:p>
            <a:r>
              <a:t>By seamlessly integrating computing visualisation with inventory management, we can unlock a new level of efficiency in warehouse operations, optimising workflows and reducing the burden of manual labor.</a:t>
            </a:r>
          </a:p>
        </p:txBody>
      </p:sp>
      <p:pic>
        <p:nvPicPr>
          <p:cNvPr id="166" name="Image 1" descr="Image 1"/>
          <p:cNvPicPr>
            <a:picLocks noChangeAspect="1"/>
          </p:cNvPicPr>
          <p:nvPr/>
        </p:nvPicPr>
        <p:blipFill>
          <a:blip r:embed="rId3"/>
          <a:stretch>
            <a:fillRect/>
          </a:stretch>
        </p:blipFill>
        <p:spPr>
          <a:xfrm>
            <a:off x="4395878" y="1458118"/>
            <a:ext cx="462857" cy="462857"/>
          </a:xfrm>
          <a:prstGeom prst="rect">
            <a:avLst/>
          </a:prstGeom>
          <a:ln w="12700">
            <a:miter lim="400000"/>
          </a:ln>
        </p:spPr>
      </p:pic>
      <p:sp>
        <p:nvSpPr>
          <p:cNvPr id="167" name="Text 5"/>
          <p:cNvSpPr txBox="1"/>
          <p:nvPr/>
        </p:nvSpPr>
        <p:spPr>
          <a:xfrm>
            <a:off x="3815093" y="2106116"/>
            <a:ext cx="2103902" cy="3569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spAutoFit/>
          </a:bodyPr>
          <a:lstStyle>
            <a:lvl1pPr defTabSz="762000">
              <a:lnSpc>
                <a:spcPts val="2200"/>
              </a:lnSpc>
              <a:defRPr sz="1900" b="1" spc="-59">
                <a:solidFill>
                  <a:srgbClr val="272525"/>
                </a:solidFill>
                <a:latin typeface="Times New Roman"/>
                <a:ea typeface="Times New Roman"/>
                <a:cs typeface="Times New Roman"/>
                <a:sym typeface="Times New Roman"/>
              </a:defRPr>
            </a:lvl1pPr>
          </a:lstStyle>
          <a:p>
            <a:r>
              <a:t>Improved Accuracy</a:t>
            </a:r>
          </a:p>
        </p:txBody>
      </p:sp>
      <p:sp>
        <p:nvSpPr>
          <p:cNvPr id="168" name="Text 6"/>
          <p:cNvSpPr txBox="1"/>
          <p:nvPr/>
        </p:nvSpPr>
        <p:spPr>
          <a:xfrm>
            <a:off x="3720306" y="2706670"/>
            <a:ext cx="2103902" cy="3209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spAutoFit/>
          </a:bodyPr>
          <a:lstStyle>
            <a:lvl1pPr algn="ctr" defTabSz="762000">
              <a:lnSpc>
                <a:spcPts val="2200"/>
              </a:lnSpc>
              <a:defRPr sz="1700">
                <a:solidFill>
                  <a:srgbClr val="272525"/>
                </a:solidFill>
                <a:latin typeface="Times New Roman"/>
                <a:ea typeface="Times New Roman"/>
                <a:cs typeface="Times New Roman"/>
                <a:sym typeface="Times New Roman"/>
              </a:defRPr>
            </a:lvl1pPr>
          </a:lstStyle>
          <a:p>
            <a:r>
              <a:t>Our system's real-time tracking and data-driven decision-making can significantly enhance inventory accuracy, minimising discrepancies and ensuring the right products are available at the right time.</a:t>
            </a:r>
          </a:p>
        </p:txBody>
      </p:sp>
      <p:pic>
        <p:nvPicPr>
          <p:cNvPr id="169" name="Image 2" descr="Image 2"/>
          <p:cNvPicPr>
            <a:picLocks noChangeAspect="1"/>
          </p:cNvPicPr>
          <p:nvPr/>
        </p:nvPicPr>
        <p:blipFill>
          <a:blip r:embed="rId4"/>
          <a:stretch>
            <a:fillRect/>
          </a:stretch>
        </p:blipFill>
        <p:spPr>
          <a:xfrm>
            <a:off x="7093429" y="1502676"/>
            <a:ext cx="462857" cy="462856"/>
          </a:xfrm>
          <a:prstGeom prst="rect">
            <a:avLst/>
          </a:prstGeom>
          <a:ln w="12700">
            <a:miter lim="400000"/>
          </a:ln>
        </p:spPr>
      </p:pic>
      <p:sp>
        <p:nvSpPr>
          <p:cNvPr id="170" name="Text 7"/>
          <p:cNvSpPr txBox="1"/>
          <p:nvPr/>
        </p:nvSpPr>
        <p:spPr>
          <a:xfrm>
            <a:off x="6462481" y="2103229"/>
            <a:ext cx="1914327" cy="64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spAutoFit/>
          </a:bodyPr>
          <a:lstStyle>
            <a:lvl1pPr defTabSz="762000">
              <a:lnSpc>
                <a:spcPts val="2200"/>
              </a:lnSpc>
              <a:defRPr b="1" spc="-56">
                <a:solidFill>
                  <a:srgbClr val="272525"/>
                </a:solidFill>
                <a:latin typeface="Times New Roman"/>
                <a:ea typeface="Times New Roman"/>
                <a:cs typeface="Times New Roman"/>
                <a:sym typeface="Times New Roman"/>
              </a:defRPr>
            </a:lvl1pPr>
          </a:lstStyle>
          <a:p>
            <a:r>
              <a:t>Human-Machine Collaboration</a:t>
            </a:r>
          </a:p>
        </p:txBody>
      </p:sp>
      <p:sp>
        <p:nvSpPr>
          <p:cNvPr id="171" name="Text 8"/>
          <p:cNvSpPr txBox="1"/>
          <p:nvPr/>
        </p:nvSpPr>
        <p:spPr>
          <a:xfrm>
            <a:off x="6272907" y="2795785"/>
            <a:ext cx="2103901" cy="3209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spAutoFit/>
          </a:bodyPr>
          <a:lstStyle>
            <a:lvl1pPr algn="ctr" defTabSz="762000">
              <a:lnSpc>
                <a:spcPts val="2200"/>
              </a:lnSpc>
              <a:defRPr sz="1700">
                <a:solidFill>
                  <a:srgbClr val="272525"/>
                </a:solidFill>
                <a:latin typeface="Times New Roman"/>
                <a:ea typeface="Times New Roman"/>
                <a:cs typeface="Times New Roman"/>
                <a:sym typeface="Times New Roman"/>
              </a:defRPr>
            </a:lvl1pPr>
          </a:lstStyle>
          <a:p>
            <a:r>
              <a:t>The integration of computing visualisation and warehouse robots fosters a collaborative approach, where human workers and machines work in harmony to optimise operations and drive innovation.</a:t>
            </a:r>
          </a:p>
        </p:txBody>
      </p:sp>
      <p:pic>
        <p:nvPicPr>
          <p:cNvPr id="172" name="Image 3" descr="Image 3"/>
          <p:cNvPicPr>
            <a:picLocks noChangeAspect="1"/>
          </p:cNvPicPr>
          <p:nvPr/>
        </p:nvPicPr>
        <p:blipFill>
          <a:blip r:embed="rId5"/>
          <a:stretch>
            <a:fillRect/>
          </a:stretch>
        </p:blipFill>
        <p:spPr>
          <a:xfrm>
            <a:off x="9462766" y="1458118"/>
            <a:ext cx="462857" cy="462857"/>
          </a:xfrm>
          <a:prstGeom prst="rect">
            <a:avLst/>
          </a:prstGeom>
          <a:ln w="12700">
            <a:miter lim="400000"/>
          </a:ln>
        </p:spPr>
      </p:pic>
      <p:sp>
        <p:nvSpPr>
          <p:cNvPr id="173" name="Text 9"/>
          <p:cNvSpPr txBox="1"/>
          <p:nvPr/>
        </p:nvSpPr>
        <p:spPr>
          <a:xfrm>
            <a:off x="8920295" y="2103369"/>
            <a:ext cx="1914427" cy="6454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spAutoFit/>
          </a:bodyPr>
          <a:lstStyle>
            <a:lvl1pPr defTabSz="762000">
              <a:lnSpc>
                <a:spcPts val="2200"/>
              </a:lnSpc>
              <a:defRPr sz="2000" b="1" spc="-62">
                <a:solidFill>
                  <a:srgbClr val="272525"/>
                </a:solidFill>
                <a:latin typeface="Times New Roman"/>
                <a:ea typeface="Times New Roman"/>
                <a:cs typeface="Times New Roman"/>
                <a:sym typeface="Times New Roman"/>
              </a:defRPr>
            </a:lvl1pPr>
          </a:lstStyle>
          <a:p>
            <a:r>
              <a:t>Transformative Impact</a:t>
            </a:r>
          </a:p>
        </p:txBody>
      </p:sp>
      <p:sp>
        <p:nvSpPr>
          <p:cNvPr id="174" name="Text 10"/>
          <p:cNvSpPr txBox="1"/>
          <p:nvPr/>
        </p:nvSpPr>
        <p:spPr>
          <a:xfrm>
            <a:off x="8730720" y="2706670"/>
            <a:ext cx="2103902" cy="3209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spAutoFit/>
          </a:bodyPr>
          <a:lstStyle>
            <a:lvl1pPr algn="ctr" defTabSz="762000">
              <a:lnSpc>
                <a:spcPts val="2200"/>
              </a:lnSpc>
              <a:defRPr sz="1700">
                <a:solidFill>
                  <a:srgbClr val="272525"/>
                </a:solidFill>
                <a:latin typeface="Times New Roman"/>
                <a:ea typeface="Times New Roman"/>
                <a:cs typeface="Times New Roman"/>
                <a:sym typeface="Times New Roman"/>
              </a:defRPr>
            </a:lvl1pPr>
          </a:lstStyle>
          <a:p>
            <a:r>
              <a:t>Our solution represents a paradigm shift in inventory management, redefining the role of technology in warehouse operations and paving the way for a more efficient, accurate, and future-ready supply chain.</a:t>
            </a:r>
          </a:p>
        </p:txBody>
      </p:sp>
      <p:pic>
        <p:nvPicPr>
          <p:cNvPr id="175" name="Picture 4" descr="Picture 4"/>
          <p:cNvPicPr>
            <a:picLocks noChangeAspect="1"/>
          </p:cNvPicPr>
          <p:nvPr/>
        </p:nvPicPr>
        <p:blipFill>
          <a:blip r:embed="rId6"/>
          <a:stretch>
            <a:fillRect/>
          </a:stretch>
        </p:blipFill>
        <p:spPr>
          <a:xfrm>
            <a:off x="6528" y="154070"/>
            <a:ext cx="12178944" cy="518353"/>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0"/>
          <p:cNvSpPr/>
          <p:nvPr/>
        </p:nvSpPr>
        <p:spPr>
          <a:xfrm>
            <a:off x="0" y="0"/>
            <a:ext cx="12192001" cy="6858001"/>
          </a:xfrm>
          <a:prstGeom prst="rect">
            <a:avLst/>
          </a:prstGeom>
          <a:solidFill>
            <a:srgbClr val="EBF4F3"/>
          </a:solidFill>
          <a:ln w="12700">
            <a:miter lim="400000"/>
          </a:ln>
        </p:spPr>
        <p:txBody>
          <a:bodyPr lIns="38100" tIns="38100" rIns="38100" bIns="38100"/>
          <a:lstStyle/>
          <a:p>
            <a:pPr defTabSz="762000">
              <a:defRPr sz="1400"/>
            </a:pPr>
            <a:endParaRPr/>
          </a:p>
        </p:txBody>
      </p:sp>
      <p:sp>
        <p:nvSpPr>
          <p:cNvPr id="138" name="Shape 1"/>
          <p:cNvSpPr/>
          <p:nvPr/>
        </p:nvSpPr>
        <p:spPr>
          <a:xfrm>
            <a:off x="0" y="0"/>
            <a:ext cx="12192001" cy="6858001"/>
          </a:xfrm>
          <a:prstGeom prst="rect">
            <a:avLst/>
          </a:prstGeom>
          <a:solidFill>
            <a:srgbClr val="FFFFFF"/>
          </a:solidFill>
          <a:ln w="12700">
            <a:miter lim="400000"/>
          </a:ln>
        </p:spPr>
        <p:txBody>
          <a:bodyPr lIns="38100" tIns="38100" rIns="38100" bIns="38100"/>
          <a:lstStyle/>
          <a:p>
            <a:pPr defTabSz="762000">
              <a:defRPr sz="1400"/>
            </a:pPr>
            <a:endParaRPr/>
          </a:p>
        </p:txBody>
      </p:sp>
      <p:pic>
        <p:nvPicPr>
          <p:cNvPr id="139" name="Image 0" descr="Image 0"/>
          <p:cNvPicPr>
            <a:picLocks noChangeAspect="1"/>
          </p:cNvPicPr>
          <p:nvPr/>
        </p:nvPicPr>
        <p:blipFill>
          <a:blip r:embed="rId2"/>
          <a:stretch>
            <a:fillRect/>
          </a:stretch>
        </p:blipFill>
        <p:spPr>
          <a:xfrm>
            <a:off x="-6350" y="-3177"/>
            <a:ext cx="3050824" cy="6864354"/>
          </a:xfrm>
          <a:prstGeom prst="rect">
            <a:avLst/>
          </a:prstGeom>
          <a:ln w="12700">
            <a:miter lim="400000"/>
          </a:ln>
        </p:spPr>
      </p:pic>
      <p:sp>
        <p:nvSpPr>
          <p:cNvPr id="140" name="Text 2"/>
          <p:cNvSpPr txBox="1"/>
          <p:nvPr/>
        </p:nvSpPr>
        <p:spPr>
          <a:xfrm>
            <a:off x="3581543" y="801915"/>
            <a:ext cx="7982992" cy="5924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spAutoFit/>
          </a:bodyPr>
          <a:lstStyle>
            <a:lvl1pPr defTabSz="762000">
              <a:lnSpc>
                <a:spcPts val="4000"/>
              </a:lnSpc>
              <a:defRPr sz="4000" b="1">
                <a:solidFill>
                  <a:srgbClr val="272D45"/>
                </a:solidFill>
                <a:latin typeface="Times New Roman"/>
                <a:ea typeface="Times New Roman"/>
                <a:cs typeface="Times New Roman"/>
                <a:sym typeface="Times New Roman"/>
              </a:defRPr>
            </a:lvl1pPr>
          </a:lstStyle>
          <a:p>
            <a:r>
              <a:t>Leading Logistics Providers in India</a:t>
            </a:r>
          </a:p>
        </p:txBody>
      </p:sp>
      <p:sp>
        <p:nvSpPr>
          <p:cNvPr id="141" name="Text 4"/>
          <p:cNvSpPr txBox="1"/>
          <p:nvPr/>
        </p:nvSpPr>
        <p:spPr>
          <a:xfrm>
            <a:off x="3520875" y="2021448"/>
            <a:ext cx="2173965" cy="3425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spAutoFit/>
          </a:bodyPr>
          <a:lstStyle>
            <a:lvl1pPr defTabSz="762000">
              <a:lnSpc>
                <a:spcPts val="2000"/>
              </a:lnSpc>
              <a:defRPr sz="2300" b="1">
                <a:solidFill>
                  <a:srgbClr val="2C3249"/>
                </a:solidFill>
                <a:latin typeface="Times New Roman"/>
                <a:ea typeface="Times New Roman"/>
                <a:cs typeface="Times New Roman"/>
                <a:sym typeface="Times New Roman"/>
              </a:defRPr>
            </a:lvl1pPr>
          </a:lstStyle>
          <a:p>
            <a:r>
              <a:t>AAJ Enterprises</a:t>
            </a:r>
          </a:p>
        </p:txBody>
      </p:sp>
      <p:sp>
        <p:nvSpPr>
          <p:cNvPr id="142" name="Text 5"/>
          <p:cNvSpPr txBox="1"/>
          <p:nvPr/>
        </p:nvSpPr>
        <p:spPr>
          <a:xfrm>
            <a:off x="3298054" y="2810477"/>
            <a:ext cx="2494690" cy="38848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spAutoFit/>
          </a:bodyPr>
          <a:lstStyle>
            <a:lvl1pPr algn="ctr" defTabSz="762000">
              <a:lnSpc>
                <a:spcPts val="2000"/>
              </a:lnSpc>
              <a:defRPr>
                <a:solidFill>
                  <a:srgbClr val="2C3249"/>
                </a:solidFill>
                <a:latin typeface="Times New Roman"/>
                <a:ea typeface="Times New Roman"/>
                <a:cs typeface="Times New Roman"/>
                <a:sym typeface="Times New Roman"/>
              </a:defRPr>
            </a:lvl1pPr>
          </a:lstStyle>
          <a:p>
            <a:r>
              <a:t>AAJ Enterprises, a logistics company dedicated to serving small and growing businesses in India, has showcased its state-of-the-art warehouse and fulfilment process. Their facility in Haryana boasts advanced technology, efficient processes, and a commitment to excellence, setting a new standard for warehouse operations.</a:t>
            </a:r>
          </a:p>
        </p:txBody>
      </p:sp>
      <p:sp>
        <p:nvSpPr>
          <p:cNvPr id="143" name="Text 7"/>
          <p:cNvSpPr txBox="1"/>
          <p:nvPr/>
        </p:nvSpPr>
        <p:spPr>
          <a:xfrm>
            <a:off x="6360443" y="2021448"/>
            <a:ext cx="2425192" cy="3398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spAutoFit/>
          </a:bodyPr>
          <a:lstStyle>
            <a:lvl1pPr defTabSz="762000">
              <a:lnSpc>
                <a:spcPts val="2000"/>
              </a:lnSpc>
              <a:defRPr sz="2200" b="1">
                <a:solidFill>
                  <a:srgbClr val="2C3249"/>
                </a:solidFill>
                <a:latin typeface="Times New Roman"/>
                <a:ea typeface="Times New Roman"/>
                <a:cs typeface="Times New Roman"/>
                <a:sym typeface="Times New Roman"/>
              </a:defRPr>
            </a:lvl1pPr>
          </a:lstStyle>
          <a:p>
            <a:r>
              <a:t>Mahindra Logistics</a:t>
            </a:r>
          </a:p>
        </p:txBody>
      </p:sp>
      <p:sp>
        <p:nvSpPr>
          <p:cNvPr id="144" name="Text 8"/>
          <p:cNvSpPr txBox="1"/>
          <p:nvPr/>
        </p:nvSpPr>
        <p:spPr>
          <a:xfrm>
            <a:off x="6247143" y="2810477"/>
            <a:ext cx="2348788" cy="38848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spAutoFit/>
          </a:bodyPr>
          <a:lstStyle>
            <a:lvl1pPr algn="ctr" defTabSz="762000">
              <a:lnSpc>
                <a:spcPts val="2000"/>
              </a:lnSpc>
              <a:defRPr>
                <a:solidFill>
                  <a:srgbClr val="2C3249"/>
                </a:solidFill>
                <a:latin typeface="Times New Roman"/>
                <a:ea typeface="Times New Roman"/>
                <a:cs typeface="Times New Roman"/>
                <a:sym typeface="Times New Roman"/>
              </a:defRPr>
            </a:lvl1pPr>
          </a:lstStyle>
          <a:p>
            <a:r>
              <a:t>Mahindra Logistics offers robust warehousing and distribution solutions, including storage space management, order fulfilment, inventory management, and pick-and-pack services. Their integrated approach ensures secure product storage and prompt distribution, enhancing overall operational efficiency.</a:t>
            </a:r>
          </a:p>
        </p:txBody>
      </p:sp>
      <p:sp>
        <p:nvSpPr>
          <p:cNvPr id="145" name="Text 10"/>
          <p:cNvSpPr txBox="1"/>
          <p:nvPr/>
        </p:nvSpPr>
        <p:spPr>
          <a:xfrm>
            <a:off x="9433225" y="2022592"/>
            <a:ext cx="1403637" cy="3425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spAutoFit/>
          </a:bodyPr>
          <a:lstStyle>
            <a:lvl1pPr defTabSz="762000">
              <a:lnSpc>
                <a:spcPts val="2000"/>
              </a:lnSpc>
              <a:defRPr sz="2300" b="1">
                <a:solidFill>
                  <a:srgbClr val="2C3249"/>
                </a:solidFill>
                <a:latin typeface="Times New Roman"/>
                <a:ea typeface="Times New Roman"/>
                <a:cs typeface="Times New Roman"/>
                <a:sym typeface="Times New Roman"/>
              </a:defRPr>
            </a:lvl1pPr>
          </a:lstStyle>
          <a:p>
            <a:r>
              <a:t>Quickshift</a:t>
            </a:r>
          </a:p>
        </p:txBody>
      </p:sp>
      <p:sp>
        <p:nvSpPr>
          <p:cNvPr id="146" name="Text 11"/>
          <p:cNvSpPr txBox="1"/>
          <p:nvPr/>
        </p:nvSpPr>
        <p:spPr>
          <a:xfrm>
            <a:off x="9050332" y="2683477"/>
            <a:ext cx="2348787" cy="41388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spAutoFit/>
          </a:bodyPr>
          <a:lstStyle>
            <a:lvl1pPr algn="ctr" defTabSz="762000">
              <a:lnSpc>
                <a:spcPts val="2000"/>
              </a:lnSpc>
              <a:defRPr>
                <a:solidFill>
                  <a:srgbClr val="2C3249"/>
                </a:solidFill>
                <a:latin typeface="Times New Roman"/>
                <a:ea typeface="Times New Roman"/>
                <a:cs typeface="Times New Roman"/>
                <a:sym typeface="Times New Roman"/>
              </a:defRPr>
            </a:lvl1pPr>
          </a:lstStyle>
          <a:p>
            <a:r>
              <a:t>Quickshift is a leading e-commerce fulfilment partner, offering end-to-end order management services. Their Warehouse Management System (WMS) is designed to optimise inventory levels, warehouse space utilisation, and product movement tracking, ensuring accurate inventory management and swift product distribution.</a:t>
            </a:r>
          </a:p>
        </p:txBody>
      </p:sp>
      <p:pic>
        <p:nvPicPr>
          <p:cNvPr id="147" name="Picture 4" descr="Picture 4"/>
          <p:cNvPicPr>
            <a:picLocks noChangeAspect="1"/>
          </p:cNvPicPr>
          <p:nvPr/>
        </p:nvPicPr>
        <p:blipFill>
          <a:blip r:embed="rId3"/>
          <a:stretch>
            <a:fillRect/>
          </a:stretch>
        </p:blipFill>
        <p:spPr>
          <a:xfrm>
            <a:off x="-10037" y="-6019"/>
            <a:ext cx="12202037" cy="52884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wipe/>
      </p:transition>
    </mc:Choice>
    <mc:Fallback xmlns:a14="http://schemas.microsoft.com/office/drawing/2010/main" xmlns:m="http://schemas.openxmlformats.org/officeDocument/2006/math"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Title 1"/>
          <p:cNvSpPr txBox="1">
            <a:spLocks noGrp="1"/>
          </p:cNvSpPr>
          <p:nvPr>
            <p:ph type="title"/>
          </p:nvPr>
        </p:nvSpPr>
        <p:spPr>
          <a:xfrm>
            <a:off x="609650" y="797516"/>
            <a:ext cx="10972701" cy="803333"/>
          </a:xfrm>
          <a:prstGeom prst="rect">
            <a:avLst/>
          </a:prstGeom>
        </p:spPr>
        <p:txBody>
          <a:bodyPr lIns="0" tIns="0" rIns="0" bIns="0" anchor="t"/>
          <a:lstStyle>
            <a:lvl1pPr defTabSz="886968">
              <a:defRPr sz="2910" b="1">
                <a:latin typeface="Bookman Old Style"/>
                <a:ea typeface="Bookman Old Style"/>
                <a:cs typeface="Bookman Old Style"/>
                <a:sym typeface="Bookman Old Style"/>
              </a:defRPr>
            </a:lvl1pPr>
          </a:lstStyle>
          <a:p>
            <a:pPr algn="ctr"/>
            <a:r>
              <a:rPr dirty="0"/>
              <a:t>METHODOLOGY</a:t>
            </a:r>
          </a:p>
        </p:txBody>
      </p:sp>
      <p:sp>
        <p:nvSpPr>
          <p:cNvPr id="189" name="Text Placeholder 2"/>
          <p:cNvSpPr txBox="1">
            <a:spLocks noGrp="1"/>
          </p:cNvSpPr>
          <p:nvPr>
            <p:ph type="body" idx="1"/>
          </p:nvPr>
        </p:nvSpPr>
        <p:spPr>
          <a:xfrm>
            <a:off x="107059" y="1600848"/>
            <a:ext cx="12088856" cy="5077312"/>
          </a:xfrm>
          <a:prstGeom prst="rect">
            <a:avLst/>
          </a:prstGeom>
        </p:spPr>
        <p:txBody>
          <a:bodyPr lIns="0" tIns="0" rIns="0" bIns="0"/>
          <a:lstStyle/>
          <a:p>
            <a:endParaRPr/>
          </a:p>
        </p:txBody>
      </p:sp>
      <p:grpSp>
        <p:nvGrpSpPr>
          <p:cNvPr id="192" name="Rectangle: Rounded Corners 3"/>
          <p:cNvGrpSpPr/>
          <p:nvPr/>
        </p:nvGrpSpPr>
        <p:grpSpPr>
          <a:xfrm>
            <a:off x="100464" y="1370891"/>
            <a:ext cx="2881754" cy="1434646"/>
            <a:chOff x="0" y="0"/>
            <a:chExt cx="2881752" cy="1434644"/>
          </a:xfrm>
        </p:grpSpPr>
        <p:sp>
          <p:nvSpPr>
            <p:cNvPr id="190" name="Rounded Rectangle"/>
            <p:cNvSpPr/>
            <p:nvPr/>
          </p:nvSpPr>
          <p:spPr>
            <a:xfrm>
              <a:off x="0" y="0"/>
              <a:ext cx="2881753" cy="1434645"/>
            </a:xfrm>
            <a:prstGeom prst="roundRect">
              <a:avLst>
                <a:gd name="adj" fmla="val 16667"/>
              </a:avLst>
            </a:prstGeom>
            <a:solidFill>
              <a:schemeClr val="accent1"/>
            </a:solidFill>
            <a:ln w="12700" cap="flat">
              <a:solidFill>
                <a:srgbClr val="1D3053"/>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91" name="SURVEY"/>
            <p:cNvSpPr txBox="1"/>
            <p:nvPr/>
          </p:nvSpPr>
          <p:spPr>
            <a:xfrm>
              <a:off x="122104" y="509789"/>
              <a:ext cx="2637546" cy="4150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2500">
                  <a:solidFill>
                    <a:srgbClr val="FFFFFF"/>
                  </a:solidFill>
                </a:defRPr>
              </a:lvl1pPr>
            </a:lstStyle>
            <a:p>
              <a:r>
                <a:t>SURVEY</a:t>
              </a:r>
            </a:p>
          </p:txBody>
        </p:sp>
      </p:grpSp>
      <p:grpSp>
        <p:nvGrpSpPr>
          <p:cNvPr id="195" name="Rectangle: Rounded Corners 4"/>
          <p:cNvGrpSpPr/>
          <p:nvPr/>
        </p:nvGrpSpPr>
        <p:grpSpPr>
          <a:xfrm>
            <a:off x="9122681" y="4570953"/>
            <a:ext cx="2746833" cy="1311962"/>
            <a:chOff x="0" y="0"/>
            <a:chExt cx="2746831" cy="1311961"/>
          </a:xfrm>
        </p:grpSpPr>
        <p:sp>
          <p:nvSpPr>
            <p:cNvPr id="193" name="Rounded Rectangle"/>
            <p:cNvSpPr/>
            <p:nvPr/>
          </p:nvSpPr>
          <p:spPr>
            <a:xfrm>
              <a:off x="0" y="0"/>
              <a:ext cx="2746832" cy="1311962"/>
            </a:xfrm>
            <a:prstGeom prst="roundRect">
              <a:avLst>
                <a:gd name="adj" fmla="val 16667"/>
              </a:avLst>
            </a:prstGeom>
            <a:solidFill>
              <a:schemeClr val="accent1"/>
            </a:solidFill>
            <a:ln w="12700" cap="flat">
              <a:solidFill>
                <a:srgbClr val="1D3053"/>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94" name="VISUAL COMPTUTING ALGO"/>
            <p:cNvSpPr txBox="1"/>
            <p:nvPr/>
          </p:nvSpPr>
          <p:spPr>
            <a:xfrm>
              <a:off x="99715" y="303292"/>
              <a:ext cx="2547402" cy="70537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9321" tIns="29321" rIns="29321" bIns="29321" numCol="1" anchor="ctr">
              <a:spAutoFit/>
            </a:bodyPr>
            <a:lstStyle>
              <a:lvl1pPr algn="ctr">
                <a:defRPr sz="2300">
                  <a:solidFill>
                    <a:srgbClr val="FFFFFF"/>
                  </a:solidFill>
                </a:defRPr>
              </a:lvl1pPr>
            </a:lstStyle>
            <a:p>
              <a:r>
                <a:t>VISUAL COMPTUTING ALGO </a:t>
              </a:r>
            </a:p>
          </p:txBody>
        </p:sp>
      </p:grpSp>
      <p:grpSp>
        <p:nvGrpSpPr>
          <p:cNvPr id="198" name="Rectangle: Rounded Corners 5"/>
          <p:cNvGrpSpPr/>
          <p:nvPr/>
        </p:nvGrpSpPr>
        <p:grpSpPr>
          <a:xfrm>
            <a:off x="8987556" y="1358578"/>
            <a:ext cx="2808162" cy="1459182"/>
            <a:chOff x="0" y="0"/>
            <a:chExt cx="2808160" cy="1459180"/>
          </a:xfrm>
        </p:grpSpPr>
        <p:sp>
          <p:nvSpPr>
            <p:cNvPr id="196" name="Rounded Rectangle"/>
            <p:cNvSpPr/>
            <p:nvPr/>
          </p:nvSpPr>
          <p:spPr>
            <a:xfrm>
              <a:off x="0" y="0"/>
              <a:ext cx="2808161" cy="1459181"/>
            </a:xfrm>
            <a:prstGeom prst="roundRect">
              <a:avLst>
                <a:gd name="adj" fmla="val 16667"/>
              </a:avLst>
            </a:prstGeom>
            <a:solidFill>
              <a:schemeClr val="accent1"/>
            </a:solidFill>
            <a:ln w="12700" cap="flat">
              <a:solidFill>
                <a:srgbClr val="1D3053"/>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97" name="CODING FOR THE WEBSITE FRONTEND"/>
            <p:cNvSpPr txBox="1"/>
            <p:nvPr/>
          </p:nvSpPr>
          <p:spPr>
            <a:xfrm>
              <a:off x="106901" y="376902"/>
              <a:ext cx="2594359" cy="70537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9321" tIns="29321" rIns="29321" bIns="29321" numCol="1" anchor="ctr">
              <a:spAutoFit/>
            </a:bodyPr>
            <a:lstStyle>
              <a:lvl1pPr algn="ctr">
                <a:defRPr sz="2300">
                  <a:solidFill>
                    <a:srgbClr val="FFFFFF"/>
                  </a:solidFill>
                </a:defRPr>
              </a:lvl1pPr>
            </a:lstStyle>
            <a:p>
              <a:r>
                <a:t>CODING FOR THE WEBSITE FRONTEND </a:t>
              </a:r>
            </a:p>
          </p:txBody>
        </p:sp>
      </p:grpSp>
      <p:grpSp>
        <p:nvGrpSpPr>
          <p:cNvPr id="201" name="Rectangle: Rounded Corners 7"/>
          <p:cNvGrpSpPr/>
          <p:nvPr/>
        </p:nvGrpSpPr>
        <p:grpSpPr>
          <a:xfrm>
            <a:off x="4452477" y="1346333"/>
            <a:ext cx="2881755" cy="1459182"/>
            <a:chOff x="0" y="0"/>
            <a:chExt cx="2881753" cy="1459180"/>
          </a:xfrm>
        </p:grpSpPr>
        <p:sp>
          <p:nvSpPr>
            <p:cNvPr id="199" name="Rounded Rectangle"/>
            <p:cNvSpPr/>
            <p:nvPr/>
          </p:nvSpPr>
          <p:spPr>
            <a:xfrm>
              <a:off x="0" y="0"/>
              <a:ext cx="2881754" cy="1459181"/>
            </a:xfrm>
            <a:prstGeom prst="roundRect">
              <a:avLst>
                <a:gd name="adj" fmla="val 16667"/>
              </a:avLst>
            </a:prstGeom>
            <a:solidFill>
              <a:schemeClr val="accent1"/>
            </a:solidFill>
            <a:ln w="12700" cap="flat">
              <a:solidFill>
                <a:srgbClr val="1D3053"/>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00" name="BUILDING THE STRUCTURE AND PLANNING FOR WEBSITE"/>
            <p:cNvSpPr txBox="1"/>
            <p:nvPr/>
          </p:nvSpPr>
          <p:spPr>
            <a:xfrm>
              <a:off x="106901" y="271097"/>
              <a:ext cx="2667952" cy="91698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9321" tIns="29321" rIns="29321" bIns="29321" numCol="1" anchor="ctr">
              <a:spAutoFit/>
            </a:bodyPr>
            <a:lstStyle>
              <a:lvl1pPr algn="ctr">
                <a:defRPr sz="2000">
                  <a:solidFill>
                    <a:srgbClr val="FFFFFF"/>
                  </a:solidFill>
                </a:defRPr>
              </a:lvl1pPr>
            </a:lstStyle>
            <a:p>
              <a:r>
                <a:t>BUILDING THE STRUCTURE AND PLANNING FOR WEBSITE</a:t>
              </a:r>
            </a:p>
          </p:txBody>
        </p:sp>
      </p:grpSp>
      <p:pic>
        <p:nvPicPr>
          <p:cNvPr id="202" name="Picture 12" descr="Picture 12"/>
          <p:cNvPicPr>
            <a:picLocks noChangeAspect="1"/>
          </p:cNvPicPr>
          <p:nvPr/>
        </p:nvPicPr>
        <p:blipFill>
          <a:blip r:embed="rId2"/>
          <a:stretch>
            <a:fillRect/>
          </a:stretch>
        </p:blipFill>
        <p:spPr>
          <a:xfrm>
            <a:off x="3038942" y="1604547"/>
            <a:ext cx="1410918" cy="960021"/>
          </a:xfrm>
          <a:prstGeom prst="rect">
            <a:avLst/>
          </a:prstGeom>
          <a:ln w="12700">
            <a:miter lim="400000"/>
          </a:ln>
        </p:spPr>
      </p:pic>
      <p:pic>
        <p:nvPicPr>
          <p:cNvPr id="203" name="Picture 13" descr="Picture 13"/>
          <p:cNvPicPr>
            <a:picLocks noChangeAspect="1"/>
          </p:cNvPicPr>
          <p:nvPr/>
        </p:nvPicPr>
        <p:blipFill>
          <a:blip r:embed="rId2"/>
          <a:stretch>
            <a:fillRect/>
          </a:stretch>
        </p:blipFill>
        <p:spPr>
          <a:xfrm>
            <a:off x="7525698" y="1604553"/>
            <a:ext cx="1386387" cy="960022"/>
          </a:xfrm>
          <a:prstGeom prst="rect">
            <a:avLst/>
          </a:prstGeom>
          <a:ln w="12700">
            <a:miter lim="400000"/>
          </a:ln>
        </p:spPr>
      </p:pic>
      <p:pic>
        <p:nvPicPr>
          <p:cNvPr id="204" name="Picture 14" descr="Picture 14"/>
          <p:cNvPicPr>
            <a:picLocks noChangeAspect="1"/>
          </p:cNvPicPr>
          <p:nvPr/>
        </p:nvPicPr>
        <p:blipFill>
          <a:blip r:embed="rId3"/>
          <a:stretch>
            <a:fillRect/>
          </a:stretch>
        </p:blipFill>
        <p:spPr>
          <a:xfrm>
            <a:off x="10237737" y="3100877"/>
            <a:ext cx="759897" cy="1207452"/>
          </a:xfrm>
          <a:prstGeom prst="rect">
            <a:avLst/>
          </a:prstGeom>
          <a:ln w="12700">
            <a:miter lim="400000"/>
          </a:ln>
        </p:spPr>
      </p:pic>
      <p:pic>
        <p:nvPicPr>
          <p:cNvPr id="205" name="Picture 15" descr="Picture 15"/>
          <p:cNvPicPr>
            <a:picLocks noChangeAspect="1"/>
          </p:cNvPicPr>
          <p:nvPr/>
        </p:nvPicPr>
        <p:blipFill>
          <a:blip r:embed="rId4"/>
          <a:stretch>
            <a:fillRect/>
          </a:stretch>
        </p:blipFill>
        <p:spPr>
          <a:xfrm>
            <a:off x="6042290" y="4679136"/>
            <a:ext cx="2869489" cy="803334"/>
          </a:xfrm>
          <a:prstGeom prst="rect">
            <a:avLst/>
          </a:prstGeom>
          <a:ln w="12700">
            <a:miter lim="400000"/>
          </a:ln>
        </p:spPr>
      </p:pic>
      <p:pic>
        <p:nvPicPr>
          <p:cNvPr id="206" name="Picture 8" descr="Picture 8"/>
          <p:cNvPicPr>
            <a:picLocks noChangeAspect="1"/>
          </p:cNvPicPr>
          <p:nvPr/>
        </p:nvPicPr>
        <p:blipFill>
          <a:blip r:embed="rId5"/>
          <a:stretch>
            <a:fillRect/>
          </a:stretch>
        </p:blipFill>
        <p:spPr>
          <a:xfrm>
            <a:off x="5743" y="3711"/>
            <a:ext cx="12172126" cy="595131"/>
          </a:xfrm>
          <a:prstGeom prst="rect">
            <a:avLst/>
          </a:prstGeom>
          <a:ln w="12700">
            <a:miter lim="400000"/>
          </a:ln>
        </p:spPr>
      </p:pic>
      <p:grpSp>
        <p:nvGrpSpPr>
          <p:cNvPr id="209" name="Rectangle: Rounded Corners 6"/>
          <p:cNvGrpSpPr/>
          <p:nvPr/>
        </p:nvGrpSpPr>
        <p:grpSpPr>
          <a:xfrm>
            <a:off x="3324828" y="4570989"/>
            <a:ext cx="2869489" cy="1262890"/>
            <a:chOff x="0" y="0"/>
            <a:chExt cx="2869488" cy="1262888"/>
          </a:xfrm>
        </p:grpSpPr>
        <p:sp>
          <p:nvSpPr>
            <p:cNvPr id="207" name="Rounded Rectangle"/>
            <p:cNvSpPr/>
            <p:nvPr/>
          </p:nvSpPr>
          <p:spPr>
            <a:xfrm>
              <a:off x="0" y="0"/>
              <a:ext cx="2869489" cy="1262889"/>
            </a:xfrm>
            <a:prstGeom prst="roundRect">
              <a:avLst>
                <a:gd name="adj" fmla="val 16667"/>
              </a:avLst>
            </a:prstGeom>
            <a:solidFill>
              <a:schemeClr val="accent1"/>
            </a:solidFill>
            <a:ln w="12700" cap="flat">
              <a:solidFill>
                <a:srgbClr val="1D3053"/>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08" name="BACKEND AND INTEGRATED SYSTEM"/>
            <p:cNvSpPr txBox="1"/>
            <p:nvPr/>
          </p:nvSpPr>
          <p:spPr>
            <a:xfrm>
              <a:off x="97319" y="278755"/>
              <a:ext cx="2674850" cy="70537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9321" tIns="29321" rIns="29321" bIns="29321" numCol="1" anchor="ctr">
              <a:spAutoFit/>
            </a:bodyPr>
            <a:lstStyle>
              <a:lvl1pPr algn="ctr">
                <a:defRPr sz="2300">
                  <a:solidFill>
                    <a:srgbClr val="FFFFFF"/>
                  </a:solidFill>
                </a:defRPr>
              </a:lvl1pPr>
            </a:lstStyle>
            <a:p>
              <a:r>
                <a:t>BACKEND AND INTEGRATED SYSTEM </a:t>
              </a:r>
            </a:p>
          </p:txBody>
        </p:sp>
      </p:gr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a14="http://schemas.microsoft.com/office/drawing/2010/main" xmlns:m="http://schemas.openxmlformats.org/officeDocument/2006/math" xmlns="">
      <p:transition spd="slow">
        <p:fade/>
      </p:transition>
    </mc:Fallback>
  </mc:AlternateContent>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849</TotalTime>
  <Words>960</Words>
  <Application>Microsoft Office PowerPoint</Application>
  <PresentationFormat>Widescreen</PresentationFormat>
  <Paragraphs>102</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Calibri Light</vt:lpstr>
      <vt:lpstr>Cambria</vt:lpstr>
      <vt:lpstr>Times New Roman</vt:lpstr>
      <vt:lpstr>Office Theme</vt:lpstr>
      <vt:lpstr>PowerPoint Presentation</vt:lpstr>
      <vt:lpstr>PowerPoint Presentation</vt:lpstr>
      <vt:lpstr>                                                    LIST OF CONTENTS</vt:lpstr>
      <vt:lpstr>INTRODUCTION   Our goal is to improve inventory management and prevent internal theft using  advanced surveillance and image processing. We aim to track inventory accurately and spot  human errors in restocking. This solution saves businesses money and time  while making inventory management easier and more reliable.   Existing Inventory Management system             </vt:lpstr>
      <vt:lpstr>PROBLEM STATEMENT</vt:lpstr>
      <vt:lpstr>PowerPoint Presentation</vt:lpstr>
      <vt:lpstr>PowerPoint Presentation</vt:lpstr>
      <vt:lpstr>PowerPoint Presentation</vt:lpstr>
      <vt:lpstr>METHODOLOGY</vt:lpstr>
      <vt:lpstr>Tools used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CHALLENGES</vt:lpstr>
      <vt:lpstr> FUTURE SCOPE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Prarthana Himanshu Upadhyaya</cp:lastModifiedBy>
  <cp:revision>4</cp:revision>
  <dcterms:modified xsi:type="dcterms:W3CDTF">2024-05-28T19:37:55Z</dcterms:modified>
</cp:coreProperties>
</file>